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041" r:id="rId1"/>
  </p:sldMasterIdLst>
  <p:notesMasterIdLst>
    <p:notesMasterId r:id="rId71"/>
  </p:notesMasterIdLst>
  <p:handoutMasterIdLst>
    <p:handoutMasterId r:id="rId72"/>
  </p:handoutMasterIdLst>
  <p:sldIdLst>
    <p:sldId id="2103" r:id="rId2"/>
    <p:sldId id="2117" r:id="rId3"/>
    <p:sldId id="2129" r:id="rId4"/>
    <p:sldId id="2106" r:id="rId5"/>
    <p:sldId id="2076" r:id="rId6"/>
    <p:sldId id="2205" r:id="rId7"/>
    <p:sldId id="435" r:id="rId8"/>
    <p:sldId id="2104" r:id="rId9"/>
    <p:sldId id="2119" r:id="rId10"/>
    <p:sldId id="2108" r:id="rId11"/>
    <p:sldId id="2093" r:id="rId12"/>
    <p:sldId id="2200" r:id="rId13"/>
    <p:sldId id="2184" r:id="rId14"/>
    <p:sldId id="2201" r:id="rId15"/>
    <p:sldId id="2082" r:id="rId16"/>
    <p:sldId id="2099" r:id="rId17"/>
    <p:sldId id="2101" r:id="rId18"/>
    <p:sldId id="2100" r:id="rId19"/>
    <p:sldId id="2098" r:id="rId20"/>
    <p:sldId id="2165" r:id="rId21"/>
    <p:sldId id="2190" r:id="rId22"/>
    <p:sldId id="2197" r:id="rId23"/>
    <p:sldId id="2095" r:id="rId24"/>
    <p:sldId id="2081" r:id="rId25"/>
    <p:sldId id="2090" r:id="rId26"/>
    <p:sldId id="2109" r:id="rId27"/>
    <p:sldId id="2092" r:id="rId28"/>
    <p:sldId id="2189" r:id="rId29"/>
    <p:sldId id="2150" r:id="rId30"/>
    <p:sldId id="2113" r:id="rId31"/>
    <p:sldId id="2085" r:id="rId32"/>
    <p:sldId id="2126" r:id="rId33"/>
    <p:sldId id="2151" r:id="rId34"/>
    <p:sldId id="2127" r:id="rId35"/>
    <p:sldId id="2111" r:id="rId36"/>
    <p:sldId id="2116" r:id="rId37"/>
    <p:sldId id="2155" r:id="rId38"/>
    <p:sldId id="2152" r:id="rId39"/>
    <p:sldId id="2153" r:id="rId40"/>
    <p:sldId id="2154" r:id="rId41"/>
    <p:sldId id="2166" r:id="rId42"/>
    <p:sldId id="1898" r:id="rId43"/>
    <p:sldId id="1873" r:id="rId44"/>
    <p:sldId id="1874" r:id="rId45"/>
    <p:sldId id="1875" r:id="rId46"/>
    <p:sldId id="1876" r:id="rId47"/>
    <p:sldId id="1877" r:id="rId48"/>
    <p:sldId id="2107" r:id="rId49"/>
    <p:sldId id="2207" r:id="rId50"/>
    <p:sldId id="2208" r:id="rId51"/>
    <p:sldId id="2209" r:id="rId52"/>
    <p:sldId id="2206" r:id="rId53"/>
    <p:sldId id="2075" r:id="rId54"/>
    <p:sldId id="2077" r:id="rId55"/>
    <p:sldId id="2198" r:id="rId56"/>
    <p:sldId id="2199" r:id="rId57"/>
    <p:sldId id="1639" r:id="rId58"/>
    <p:sldId id="2202" r:id="rId59"/>
    <p:sldId id="2118" r:id="rId60"/>
    <p:sldId id="2203" r:id="rId61"/>
    <p:sldId id="2120" r:id="rId62"/>
    <p:sldId id="2121" r:id="rId63"/>
    <p:sldId id="2204" r:id="rId64"/>
    <p:sldId id="2131" r:id="rId65"/>
    <p:sldId id="2135" r:id="rId66"/>
    <p:sldId id="2128" r:id="rId67"/>
    <p:sldId id="2139" r:id="rId68"/>
    <p:sldId id="2140" r:id="rId69"/>
    <p:sldId id="1802" r:id="rId70"/>
  </p:sldIdLst>
  <p:sldSz cx="9144000" cy="6858000" type="letter"/>
  <p:notesSz cx="7010400" cy="9296400"/>
  <p:embeddedFontLst>
    <p:embeddedFont>
      <p:font typeface="Calibri" panose="020F0502020204030204" pitchFamily="34" charset="0"/>
      <p:regular r:id="rId73"/>
      <p:bold r:id="rId74"/>
      <p:italic r:id="rId75"/>
      <p:boldItalic r:id="rId76"/>
    </p:embeddedFont>
    <p:embeddedFont>
      <p:font typeface="Cambria" panose="02040503050406030204" pitchFamily="18" charset="0"/>
      <p:regular r:id="rId77"/>
      <p:bold r:id="rId78"/>
      <p:italic r:id="rId79"/>
      <p:boldItalic r:id="rId80"/>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0039"/>
    <a:srgbClr val="9A3866"/>
    <a:srgbClr val="5F1448"/>
    <a:srgbClr val="EAEAEA"/>
    <a:srgbClr val="003800"/>
    <a:srgbClr val="7B4564"/>
    <a:srgbClr val="632523"/>
    <a:srgbClr val="9D577F"/>
    <a:srgbClr val="004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98" autoAdjust="0"/>
    <p:restoredTop sz="84925" autoAdjust="0"/>
  </p:normalViewPr>
  <p:slideViewPr>
    <p:cSldViewPr snapToGrid="0">
      <p:cViewPr varScale="1">
        <p:scale>
          <a:sx n="72" d="100"/>
          <a:sy n="72" d="100"/>
        </p:scale>
        <p:origin x="210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7764"/>
    </p:cViewPr>
  </p:sorterViewPr>
  <p:notesViewPr>
    <p:cSldViewPr snapToGrid="0">
      <p:cViewPr>
        <p:scale>
          <a:sx n="100" d="100"/>
          <a:sy n="100" d="100"/>
        </p:scale>
        <p:origin x="-3324" y="3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80"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574-4765-A214-362C15A2CDE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574-4765-A214-362C15A2CDE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574-4765-A214-362C15A2CDE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574-4765-A214-362C15A2CDE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574-4765-A214-362C15A2CDE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574-4765-A214-362C15A2CDE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574-4765-A214-362C15A2CDE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574-4765-A214-362C15A2CDE5}"/>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6574-4765-A214-362C15A2CDE5}"/>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6574-4765-A214-362C15A2CDE5}"/>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6574-4765-A214-362C15A2CDE5}"/>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6574-4765-A214-362C15A2CDE5}"/>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6574-4765-A214-362C15A2CDE5}"/>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6574-4765-A214-362C15A2CDE5}"/>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6574-4765-A214-362C15A2CDE5}"/>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6574-4765-A214-362C15A2CDE5}"/>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6574-4765-A214-362C15A2CDE5}"/>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6574-4765-A214-362C15A2CDE5}"/>
              </c:ext>
            </c:extLst>
          </c:dPt>
          <c:dLbls>
            <c:dLbl>
              <c:idx val="0"/>
              <c:layout>
                <c:manualLayout>
                  <c:x val="5.181347150259067E-2"/>
                  <c:y val="-7.577262722790914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574-4765-A214-362C15A2CDE5}"/>
                </c:ext>
              </c:extLst>
            </c:dLbl>
            <c:dLbl>
              <c:idx val="1"/>
              <c:layout>
                <c:manualLayout>
                  <c:x val="-2.3028209556706966E-2"/>
                  <c:y val="5.809234754139682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574-4765-A214-362C15A2CDE5}"/>
                </c:ext>
              </c:extLst>
            </c:dLbl>
            <c:dLbl>
              <c:idx val="2"/>
              <c:layout>
                <c:manualLayout>
                  <c:x val="-0.1381692573402418"/>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574-4765-A214-362C15A2CDE5}"/>
                </c:ext>
              </c:extLst>
            </c:dLbl>
            <c:dLbl>
              <c:idx val="3"/>
              <c:layout>
                <c:manualLayout>
                  <c:x val="-3.3390903857225103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574-4765-A214-362C15A2CDE5}"/>
                </c:ext>
              </c:extLst>
            </c:dLbl>
            <c:dLbl>
              <c:idx val="4"/>
              <c:layout>
                <c:manualLayout>
                  <c:x val="-5.5267702936096716E-2"/>
                  <c:y val="-1.010301696372131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574-4765-A214-362C15A2CDE5}"/>
                </c:ext>
              </c:extLst>
            </c:dLbl>
            <c:dLbl>
              <c:idx val="5"/>
              <c:layout>
                <c:manualLayout>
                  <c:x val="-1.8422567645365574E-2"/>
                  <c:y val="-9.2609918996424214E-1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574-4765-A214-362C15A2CDE5}"/>
                </c:ext>
              </c:extLst>
            </c:dLbl>
            <c:dLbl>
              <c:idx val="6"/>
              <c:layout>
                <c:manualLayout>
                  <c:x val="-2.7633851468048358E-2"/>
                  <c:y val="4.546357633674549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574-4765-A214-362C15A2CDE5}"/>
                </c:ext>
              </c:extLst>
            </c:dLbl>
            <c:dLbl>
              <c:idx val="7"/>
              <c:layout>
                <c:manualLayout>
                  <c:x val="-5.181347150259067E-2"/>
                  <c:y val="1.768027968651211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6574-4765-A214-362C15A2CDE5}"/>
                </c:ext>
              </c:extLst>
            </c:dLbl>
            <c:dLbl>
              <c:idx val="8"/>
              <c:layout>
                <c:manualLayout>
                  <c:x val="-7.9021608504765792E-2"/>
                  <c:y val="-2.299279998913764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6574-4765-A214-362C15A2CDE5}"/>
                </c:ext>
              </c:extLst>
            </c:dLbl>
            <c:dLbl>
              <c:idx val="9"/>
              <c:layout>
                <c:manualLayout>
                  <c:x val="1.0851923746249225E-3"/>
                  <c:y val="2.6127246686057063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8703263518297408"/>
                      <c:h val="0.11287114576822951"/>
                    </c:manualLayout>
                  </c15:layout>
                </c:ext>
                <c:ext xmlns:c16="http://schemas.microsoft.com/office/drawing/2014/chart" uri="{C3380CC4-5D6E-409C-BE32-E72D297353CC}">
                  <c16:uniqueId val="{00000013-6574-4765-A214-362C15A2CDE5}"/>
                </c:ext>
              </c:extLst>
            </c:dLbl>
            <c:dLbl>
              <c:idx val="10"/>
              <c:layout>
                <c:manualLayout>
                  <c:x val="3.4542314335060447E-3"/>
                  <c:y val="-2.525754240930305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6574-4765-A214-362C15A2CDE5}"/>
                </c:ext>
              </c:extLst>
            </c:dLbl>
            <c:dLbl>
              <c:idx val="11"/>
              <c:layout>
                <c:manualLayout>
                  <c:x val="1.036269430051805E-2"/>
                  <c:y val="-2.273178816837274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6574-4765-A214-362C15A2CDE5}"/>
                </c:ext>
              </c:extLst>
            </c:dLbl>
            <c:dLbl>
              <c:idx val="12"/>
              <c:layout>
                <c:manualLayout>
                  <c:x val="7.6214835376918741E-2"/>
                  <c:y val="1.9169581466195252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6574-4765-A214-362C15A2CDE5}"/>
                </c:ext>
              </c:extLst>
            </c:dLbl>
            <c:dLbl>
              <c:idx val="13"/>
              <c:layout>
                <c:manualLayout>
                  <c:x val="3.3390903857225103E-2"/>
                  <c:y val="5.304083905953642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B-6574-4765-A214-362C15A2CDE5}"/>
                </c:ext>
              </c:extLst>
            </c:dLbl>
            <c:dLbl>
              <c:idx val="14"/>
              <c:layout>
                <c:manualLayout>
                  <c:x val="4.6056419113413932E-2"/>
                  <c:y val="7.324687298697879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D-6574-4765-A214-362C15A2CDE5}"/>
                </c:ext>
              </c:extLst>
            </c:dLbl>
            <c:dLbl>
              <c:idx val="15"/>
              <c:layout>
                <c:manualLayout>
                  <c:x val="3.4542314335059606E-3"/>
                  <c:y val="3.030905089116365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F-6574-4765-A214-362C15A2CDE5}"/>
                </c:ext>
              </c:extLst>
            </c:dLbl>
            <c:dLbl>
              <c:idx val="16"/>
              <c:layout>
                <c:manualLayout>
                  <c:x val="2.8785261945883708E-2"/>
                  <c:y val="-1.768027968651213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1-6574-4765-A214-362C15A2CDE5}"/>
                </c:ext>
              </c:extLst>
            </c:dLbl>
            <c:dLbl>
              <c:idx val="17"/>
              <c:layout>
                <c:manualLayout>
                  <c:x val="1.6119746689694708E-2"/>
                  <c:y val="7.577262722790914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3-6574-4765-A214-362C15A2CDE5}"/>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j-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Sheet1!$A$2:$A$19</c:f>
              <c:strCache>
                <c:ptCount val="18"/>
                <c:pt idx="0">
                  <c:v>Procurement</c:v>
                </c:pt>
                <c:pt idx="1">
                  <c:v>Section 5311 Program Requirements</c:v>
                </c:pt>
                <c:pt idx="2">
                  <c:v>Americans with Disabilities Act – Complementary Paratransit</c:v>
                </c:pt>
                <c:pt idx="3">
                  <c:v>Americans with Disabilities Act – General</c:v>
                </c:pt>
                <c:pt idx="4">
                  <c:v>Charter Bus</c:v>
                </c:pt>
                <c:pt idx="5">
                  <c:v>Disadvantaged Business Enterprise</c:v>
                </c:pt>
                <c:pt idx="6">
                  <c:v>Drug and Alcohol Program</c:v>
                </c:pt>
                <c:pt idx="7">
                  <c:v>Drug-Free Workplace Act</c:v>
                </c:pt>
                <c:pt idx="8">
                  <c:v>Equal Employment Opportunity</c:v>
                </c:pt>
                <c:pt idx="9">
                  <c:v>Financial Management and Capacity</c:v>
                </c:pt>
                <c:pt idx="10">
                  <c:v>Legal</c:v>
                </c:pt>
                <c:pt idx="11">
                  <c:v>Maintenance</c:v>
                </c:pt>
                <c:pt idx="12">
                  <c:v>Section 5310 Program Requirements</c:v>
                </c:pt>
                <c:pt idx="13">
                  <c:v>Satisfactory Continuing Control</c:v>
                </c:pt>
                <c:pt idx="14">
                  <c:v>Section 5307 Program Requirements</c:v>
                </c:pt>
                <c:pt idx="15">
                  <c:v>Technical Capacity</c:v>
                </c:pt>
                <c:pt idx="16">
                  <c:v>Title VI</c:v>
                </c:pt>
                <c:pt idx="17">
                  <c:v>Transit Asset Management</c:v>
                </c:pt>
              </c:strCache>
            </c:strRef>
          </c:cat>
          <c:val>
            <c:numRef>
              <c:f>Sheet1!$B$2:$B$19</c:f>
              <c:numCache>
                <c:formatCode>General</c:formatCode>
                <c:ptCount val="18"/>
                <c:pt idx="0">
                  <c:v>291</c:v>
                </c:pt>
                <c:pt idx="1">
                  <c:v>2</c:v>
                </c:pt>
                <c:pt idx="2">
                  <c:v>37</c:v>
                </c:pt>
                <c:pt idx="3">
                  <c:v>45</c:v>
                </c:pt>
                <c:pt idx="4">
                  <c:v>4</c:v>
                </c:pt>
                <c:pt idx="5">
                  <c:v>131</c:v>
                </c:pt>
                <c:pt idx="6">
                  <c:v>43</c:v>
                </c:pt>
                <c:pt idx="7">
                  <c:v>20</c:v>
                </c:pt>
                <c:pt idx="8">
                  <c:v>28</c:v>
                </c:pt>
                <c:pt idx="9">
                  <c:v>103</c:v>
                </c:pt>
                <c:pt idx="10">
                  <c:v>21</c:v>
                </c:pt>
                <c:pt idx="11">
                  <c:v>47</c:v>
                </c:pt>
                <c:pt idx="12">
                  <c:v>3</c:v>
                </c:pt>
                <c:pt idx="13">
                  <c:v>49</c:v>
                </c:pt>
                <c:pt idx="14">
                  <c:v>16</c:v>
                </c:pt>
                <c:pt idx="15">
                  <c:v>95</c:v>
                </c:pt>
                <c:pt idx="16">
                  <c:v>56</c:v>
                </c:pt>
                <c:pt idx="17">
                  <c:v>10</c:v>
                </c:pt>
              </c:numCache>
            </c:numRef>
          </c:val>
          <c:extLst>
            <c:ext xmlns:c16="http://schemas.microsoft.com/office/drawing/2014/chart" uri="{C3380CC4-5D6E-409C-BE32-E72D297353CC}">
              <c16:uniqueId val="{00000024-6574-4765-A214-362C15A2CDE5}"/>
            </c:ext>
          </c:extLst>
        </c:ser>
        <c:dLbls>
          <c:showLegendKey val="0"/>
          <c:showVal val="0"/>
          <c:showCatName val="0"/>
          <c:showSerName val="0"/>
          <c:showPercent val="0"/>
          <c:showBubbleSize val="0"/>
          <c:showLeaderLines val="1"/>
        </c:dLbls>
        <c:firstSliceAng val="11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37"/>
            <a:ext cx="3038145" cy="465743"/>
          </a:xfrm>
          <a:prstGeom prst="rect">
            <a:avLst/>
          </a:prstGeom>
          <a:noFill/>
          <a:ln w="9525">
            <a:noFill/>
            <a:miter lim="800000"/>
            <a:headEnd/>
            <a:tailEnd/>
          </a:ln>
          <a:effectLst/>
        </p:spPr>
        <p:txBody>
          <a:bodyPr vert="horz" wrap="square" lIns="19363" tIns="0" rIns="19363" bIns="0" numCol="1" anchor="t" anchorCtr="0" compatLnSpc="1">
            <a:prstTxWarp prst="textNoShape">
              <a:avLst/>
            </a:prstTxWarp>
          </a:bodyPr>
          <a:lstStyle>
            <a:lvl1pPr defTabSz="930241">
              <a:defRPr sz="1200" i="1" dirty="0"/>
            </a:lvl1pPr>
          </a:lstStyle>
          <a:p>
            <a:pPr>
              <a:defRPr/>
            </a:pPr>
            <a:endParaRPr lang="en-US" dirty="0"/>
          </a:p>
        </p:txBody>
      </p:sp>
      <p:sp>
        <p:nvSpPr>
          <p:cNvPr id="3075" name="Rectangle 3"/>
          <p:cNvSpPr>
            <a:spLocks noGrp="1" noChangeArrowheads="1"/>
          </p:cNvSpPr>
          <p:nvPr>
            <p:ph type="dt" sz="quarter" idx="1"/>
          </p:nvPr>
        </p:nvSpPr>
        <p:spPr bwMode="auto">
          <a:xfrm>
            <a:off x="3972257" y="-1537"/>
            <a:ext cx="3038144" cy="465743"/>
          </a:xfrm>
          <a:prstGeom prst="rect">
            <a:avLst/>
          </a:prstGeom>
          <a:noFill/>
          <a:ln w="9525">
            <a:noFill/>
            <a:miter lim="800000"/>
            <a:headEnd/>
            <a:tailEnd/>
          </a:ln>
          <a:effectLst/>
        </p:spPr>
        <p:txBody>
          <a:bodyPr vert="horz" wrap="square" lIns="19363" tIns="0" rIns="19363" bIns="0" numCol="1" anchor="t" anchorCtr="0" compatLnSpc="1">
            <a:prstTxWarp prst="textNoShape">
              <a:avLst/>
            </a:prstTxWarp>
          </a:bodyPr>
          <a:lstStyle>
            <a:lvl1pPr algn="r" defTabSz="930241">
              <a:defRPr sz="1200" i="1" dirty="0"/>
            </a:lvl1pPr>
          </a:lstStyle>
          <a:p>
            <a:pPr>
              <a:defRPr/>
            </a:pPr>
            <a:endParaRPr lang="en-US" dirty="0"/>
          </a:p>
        </p:txBody>
      </p:sp>
      <p:sp>
        <p:nvSpPr>
          <p:cNvPr id="3076" name="Rectangle 4"/>
          <p:cNvSpPr>
            <a:spLocks noGrp="1" noChangeArrowheads="1"/>
          </p:cNvSpPr>
          <p:nvPr>
            <p:ph type="ftr" sz="quarter" idx="2"/>
          </p:nvPr>
        </p:nvSpPr>
        <p:spPr bwMode="auto">
          <a:xfrm>
            <a:off x="0" y="8830658"/>
            <a:ext cx="3038145" cy="465742"/>
          </a:xfrm>
          <a:prstGeom prst="rect">
            <a:avLst/>
          </a:prstGeom>
          <a:noFill/>
          <a:ln w="9525">
            <a:noFill/>
            <a:miter lim="800000"/>
            <a:headEnd/>
            <a:tailEnd/>
          </a:ln>
          <a:effectLst/>
        </p:spPr>
        <p:txBody>
          <a:bodyPr vert="horz" wrap="square" lIns="19363" tIns="0" rIns="19363" bIns="0" numCol="1" anchor="b" anchorCtr="0" compatLnSpc="1">
            <a:prstTxWarp prst="textNoShape">
              <a:avLst/>
            </a:prstTxWarp>
          </a:bodyPr>
          <a:lstStyle>
            <a:lvl1pPr defTabSz="930241">
              <a:defRPr sz="1200" i="1" dirty="0"/>
            </a:lvl1pPr>
          </a:lstStyle>
          <a:p>
            <a:pPr>
              <a:defRPr/>
            </a:pPr>
            <a:endParaRPr lang="en-US" dirty="0"/>
          </a:p>
        </p:txBody>
      </p:sp>
      <p:sp>
        <p:nvSpPr>
          <p:cNvPr id="3077" name="Rectangle 5"/>
          <p:cNvSpPr>
            <a:spLocks noGrp="1" noChangeArrowheads="1"/>
          </p:cNvSpPr>
          <p:nvPr>
            <p:ph type="sldNum" sz="quarter" idx="3"/>
          </p:nvPr>
        </p:nvSpPr>
        <p:spPr bwMode="auto">
          <a:xfrm>
            <a:off x="3972257" y="8830658"/>
            <a:ext cx="3038144" cy="465742"/>
          </a:xfrm>
          <a:prstGeom prst="rect">
            <a:avLst/>
          </a:prstGeom>
          <a:noFill/>
          <a:ln w="9525">
            <a:noFill/>
            <a:miter lim="800000"/>
            <a:headEnd/>
            <a:tailEnd/>
          </a:ln>
          <a:effectLst/>
        </p:spPr>
        <p:txBody>
          <a:bodyPr vert="horz" wrap="square" lIns="19363" tIns="0" rIns="19363" bIns="0" numCol="1" anchor="b" anchorCtr="0" compatLnSpc="1">
            <a:prstTxWarp prst="textNoShape">
              <a:avLst/>
            </a:prstTxWarp>
          </a:bodyPr>
          <a:lstStyle>
            <a:lvl1pPr algn="r" defTabSz="930241">
              <a:defRPr sz="1200" i="1" dirty="0"/>
            </a:lvl1pPr>
          </a:lstStyle>
          <a:p>
            <a:pPr>
              <a:defRPr/>
            </a:pPr>
            <a:r>
              <a:rPr lang="en-US" dirty="0"/>
              <a:t> </a:t>
            </a:r>
            <a:fld id="{B82BC50E-BEF1-4D0F-8902-97402C62850E}" type="slidenum">
              <a:rPr lang="en-US"/>
              <a:pPr>
                <a:defRPr/>
              </a:pPr>
              <a:t>‹#›</a:t>
            </a:fld>
            <a:endParaRPr lang="en-US" dirty="0"/>
          </a:p>
        </p:txBody>
      </p:sp>
    </p:spTree>
    <p:extLst>
      <p:ext uri="{BB962C8B-B14F-4D97-AF65-F5344CB8AC3E}">
        <p14:creationId xmlns:p14="http://schemas.microsoft.com/office/powerpoint/2010/main" val="3755228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37"/>
            <a:ext cx="3038145" cy="465743"/>
          </a:xfrm>
          <a:prstGeom prst="rect">
            <a:avLst/>
          </a:prstGeom>
          <a:noFill/>
          <a:ln w="9525">
            <a:noFill/>
            <a:miter lim="800000"/>
            <a:headEnd/>
            <a:tailEnd/>
          </a:ln>
          <a:effectLst/>
        </p:spPr>
        <p:txBody>
          <a:bodyPr vert="horz" wrap="square" lIns="19363" tIns="0" rIns="19363" bIns="0" numCol="1" anchor="t" anchorCtr="0" compatLnSpc="1">
            <a:prstTxWarp prst="textNoShape">
              <a:avLst/>
            </a:prstTxWarp>
          </a:bodyPr>
          <a:lstStyle>
            <a:lvl1pPr defTabSz="930241">
              <a:defRPr sz="1200" i="1" dirty="0"/>
            </a:lvl1pPr>
          </a:lstStyle>
          <a:p>
            <a:pPr>
              <a:defRPr/>
            </a:pPr>
            <a:endParaRPr lang="en-US" dirty="0"/>
          </a:p>
        </p:txBody>
      </p:sp>
      <p:sp>
        <p:nvSpPr>
          <p:cNvPr id="2051" name="Rectangle 3"/>
          <p:cNvSpPr>
            <a:spLocks noGrp="1" noChangeArrowheads="1"/>
          </p:cNvSpPr>
          <p:nvPr>
            <p:ph type="dt" idx="1"/>
          </p:nvPr>
        </p:nvSpPr>
        <p:spPr bwMode="auto">
          <a:xfrm>
            <a:off x="3972257" y="-1537"/>
            <a:ext cx="3038144" cy="465743"/>
          </a:xfrm>
          <a:prstGeom prst="rect">
            <a:avLst/>
          </a:prstGeom>
          <a:noFill/>
          <a:ln w="9525">
            <a:noFill/>
            <a:miter lim="800000"/>
            <a:headEnd/>
            <a:tailEnd/>
          </a:ln>
          <a:effectLst/>
        </p:spPr>
        <p:txBody>
          <a:bodyPr vert="horz" wrap="square" lIns="19363" tIns="0" rIns="19363" bIns="0" numCol="1" anchor="t" anchorCtr="0" compatLnSpc="1">
            <a:prstTxWarp prst="textNoShape">
              <a:avLst/>
            </a:prstTxWarp>
          </a:bodyPr>
          <a:lstStyle>
            <a:lvl1pPr algn="r" defTabSz="930241">
              <a:defRPr sz="1200" i="1" dirty="0"/>
            </a:lvl1pPr>
          </a:lstStyle>
          <a:p>
            <a:pPr>
              <a:defRPr/>
            </a:pPr>
            <a:endParaRPr lang="en-US" dirty="0"/>
          </a:p>
        </p:txBody>
      </p:sp>
      <p:sp>
        <p:nvSpPr>
          <p:cNvPr id="2052" name="Rectangle 4"/>
          <p:cNvSpPr>
            <a:spLocks noGrp="1" noChangeArrowheads="1"/>
          </p:cNvSpPr>
          <p:nvPr>
            <p:ph type="ftr" sz="quarter" idx="4"/>
          </p:nvPr>
        </p:nvSpPr>
        <p:spPr bwMode="auto">
          <a:xfrm>
            <a:off x="0" y="8830658"/>
            <a:ext cx="3038145" cy="465742"/>
          </a:xfrm>
          <a:prstGeom prst="rect">
            <a:avLst/>
          </a:prstGeom>
          <a:noFill/>
          <a:ln w="9525">
            <a:noFill/>
            <a:miter lim="800000"/>
            <a:headEnd/>
            <a:tailEnd/>
          </a:ln>
          <a:effectLst/>
        </p:spPr>
        <p:txBody>
          <a:bodyPr vert="horz" wrap="square" lIns="19363" tIns="0" rIns="19363" bIns="0" numCol="1" anchor="b" anchorCtr="0" compatLnSpc="1">
            <a:prstTxWarp prst="textNoShape">
              <a:avLst/>
            </a:prstTxWarp>
          </a:bodyPr>
          <a:lstStyle>
            <a:lvl1pPr defTabSz="930241">
              <a:defRPr sz="1200" i="1" dirty="0"/>
            </a:lvl1pPr>
          </a:lstStyle>
          <a:p>
            <a:pPr>
              <a:defRPr/>
            </a:pPr>
            <a:endParaRPr lang="en-US" dirty="0"/>
          </a:p>
        </p:txBody>
      </p:sp>
      <p:sp>
        <p:nvSpPr>
          <p:cNvPr id="2053" name="Rectangle 5"/>
          <p:cNvSpPr>
            <a:spLocks noGrp="1" noChangeArrowheads="1"/>
          </p:cNvSpPr>
          <p:nvPr>
            <p:ph type="sldNum" sz="quarter" idx="5"/>
          </p:nvPr>
        </p:nvSpPr>
        <p:spPr bwMode="auto">
          <a:xfrm>
            <a:off x="3972257" y="8830658"/>
            <a:ext cx="3038144" cy="465742"/>
          </a:xfrm>
          <a:prstGeom prst="rect">
            <a:avLst/>
          </a:prstGeom>
          <a:noFill/>
          <a:ln w="9525">
            <a:noFill/>
            <a:miter lim="800000"/>
            <a:headEnd/>
            <a:tailEnd/>
          </a:ln>
          <a:effectLst/>
        </p:spPr>
        <p:txBody>
          <a:bodyPr vert="horz" wrap="square" lIns="19363" tIns="0" rIns="19363" bIns="0" numCol="1" anchor="b" anchorCtr="0" compatLnSpc="1">
            <a:prstTxWarp prst="textNoShape">
              <a:avLst/>
            </a:prstTxWarp>
          </a:bodyPr>
          <a:lstStyle>
            <a:lvl1pPr algn="r" defTabSz="930241">
              <a:defRPr sz="1200" i="1"/>
            </a:lvl1pPr>
          </a:lstStyle>
          <a:p>
            <a:pPr>
              <a:defRPr/>
            </a:pPr>
            <a:fld id="{A5F4B274-2D7F-42AF-9541-A8C2A4BC950B}" type="slidenum">
              <a:rPr lang="en-US"/>
              <a:pPr>
                <a:defRPr/>
              </a:pPr>
              <a:t>‹#›</a:t>
            </a:fld>
            <a:endParaRPr lang="en-US" dirty="0"/>
          </a:p>
        </p:txBody>
      </p:sp>
      <p:sp>
        <p:nvSpPr>
          <p:cNvPr id="47110" name="Rectangle 6"/>
          <p:cNvSpPr>
            <a:spLocks noGrp="1" noRot="1" noChangeAspect="1" noChangeArrowheads="1" noTextEdit="1"/>
          </p:cNvSpPr>
          <p:nvPr>
            <p:ph type="sldImg" idx="2"/>
          </p:nvPr>
        </p:nvSpPr>
        <p:spPr bwMode="auto">
          <a:xfrm>
            <a:off x="1038225" y="549275"/>
            <a:ext cx="4935538" cy="37036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p:cNvSpPr>
            <a:spLocks noGrp="1" noChangeArrowheads="1"/>
          </p:cNvSpPr>
          <p:nvPr>
            <p:ph type="body" sz="quarter" idx="3"/>
          </p:nvPr>
        </p:nvSpPr>
        <p:spPr bwMode="auto">
          <a:xfrm>
            <a:off x="947804" y="4409950"/>
            <a:ext cx="5114793" cy="4174772"/>
          </a:xfrm>
          <a:prstGeom prst="rect">
            <a:avLst/>
          </a:prstGeom>
          <a:noFill/>
          <a:ln w="9525">
            <a:noFill/>
            <a:miter lim="800000"/>
            <a:headEnd/>
            <a:tailEnd/>
          </a:ln>
          <a:effectLst/>
        </p:spPr>
        <p:txBody>
          <a:bodyPr vert="horz" wrap="square" lIns="93583" tIns="46792" rIns="93583" bIns="467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31927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sz="2300">
                <a:solidFill>
                  <a:schemeClr val="tx1"/>
                </a:solidFill>
                <a:latin typeface="Times New Roman" pitchFamily="18" charset="0"/>
              </a:defRPr>
            </a:lvl1pPr>
            <a:lvl2pPr marL="716130" indent="-275434" defTabSz="928827">
              <a:defRPr sz="2300">
                <a:solidFill>
                  <a:schemeClr val="tx1"/>
                </a:solidFill>
                <a:latin typeface="Times New Roman" pitchFamily="18" charset="0"/>
              </a:defRPr>
            </a:lvl2pPr>
            <a:lvl3pPr marL="1101738" indent="-220348" defTabSz="928827">
              <a:defRPr sz="2300">
                <a:solidFill>
                  <a:schemeClr val="tx1"/>
                </a:solidFill>
                <a:latin typeface="Times New Roman" pitchFamily="18" charset="0"/>
              </a:defRPr>
            </a:lvl3pPr>
            <a:lvl4pPr marL="1542433" indent="-220348" defTabSz="928827">
              <a:defRPr sz="2300">
                <a:solidFill>
                  <a:schemeClr val="tx1"/>
                </a:solidFill>
                <a:latin typeface="Times New Roman" pitchFamily="18" charset="0"/>
              </a:defRPr>
            </a:lvl4pPr>
            <a:lvl5pPr marL="1983128" indent="-220348" defTabSz="928827">
              <a:defRPr sz="2300">
                <a:solidFill>
                  <a:schemeClr val="tx1"/>
                </a:solidFill>
                <a:latin typeface="Times New Roman" pitchFamily="18" charset="0"/>
              </a:defRPr>
            </a:lvl5pPr>
            <a:lvl6pPr marL="2423823" indent="-220348" defTabSz="928827" eaLnBrk="0" fontAlgn="base" hangingPunct="0">
              <a:spcBef>
                <a:spcPct val="0"/>
              </a:spcBef>
              <a:spcAft>
                <a:spcPct val="0"/>
              </a:spcAft>
              <a:defRPr sz="2300">
                <a:solidFill>
                  <a:schemeClr val="tx1"/>
                </a:solidFill>
                <a:latin typeface="Times New Roman" pitchFamily="18" charset="0"/>
              </a:defRPr>
            </a:lvl6pPr>
            <a:lvl7pPr marL="2864518" indent="-220348" defTabSz="928827" eaLnBrk="0" fontAlgn="base" hangingPunct="0">
              <a:spcBef>
                <a:spcPct val="0"/>
              </a:spcBef>
              <a:spcAft>
                <a:spcPct val="0"/>
              </a:spcAft>
              <a:defRPr sz="2300">
                <a:solidFill>
                  <a:schemeClr val="tx1"/>
                </a:solidFill>
                <a:latin typeface="Times New Roman" pitchFamily="18" charset="0"/>
              </a:defRPr>
            </a:lvl7pPr>
            <a:lvl8pPr marL="3305213" indent="-220348" defTabSz="928827" eaLnBrk="0" fontAlgn="base" hangingPunct="0">
              <a:spcBef>
                <a:spcPct val="0"/>
              </a:spcBef>
              <a:spcAft>
                <a:spcPct val="0"/>
              </a:spcAft>
              <a:defRPr sz="2300">
                <a:solidFill>
                  <a:schemeClr val="tx1"/>
                </a:solidFill>
                <a:latin typeface="Times New Roman" pitchFamily="18" charset="0"/>
              </a:defRPr>
            </a:lvl8pPr>
            <a:lvl9pPr marL="3745908" indent="-220348" defTabSz="928827" eaLnBrk="0" fontAlgn="base" hangingPunct="0">
              <a:spcBef>
                <a:spcPct val="0"/>
              </a:spcBef>
              <a:spcAft>
                <a:spcPct val="0"/>
              </a:spcAft>
              <a:defRPr sz="2300">
                <a:solidFill>
                  <a:schemeClr val="tx1"/>
                </a:solidFill>
                <a:latin typeface="Times New Roman" pitchFamily="18" charset="0"/>
              </a:defRPr>
            </a:lvl9pPr>
          </a:lstStyle>
          <a:p>
            <a:fld id="{12817FD7-C616-4776-941F-25E0A325BB72}" type="slidenum">
              <a:rPr lang="en-US" sz="1200"/>
              <a:pPr/>
              <a:t>1</a:t>
            </a:fld>
            <a:endParaRPr lang="en-US" sz="1200" dirty="0"/>
          </a:p>
        </p:txBody>
      </p:sp>
      <p:sp>
        <p:nvSpPr>
          <p:cNvPr id="48131" name="Rectangle 2"/>
          <p:cNvSpPr>
            <a:spLocks noGrp="1" noRot="1" noChangeAspect="1" noChangeArrowheads="1" noTextEdit="1"/>
          </p:cNvSpPr>
          <p:nvPr>
            <p:ph type="sldImg"/>
          </p:nvPr>
        </p:nvSpPr>
        <p:spPr>
          <a:xfrm>
            <a:off x="1203325" y="714375"/>
            <a:ext cx="4603750" cy="3454400"/>
          </a:xfrm>
          <a:ln cap="flat"/>
        </p:spPr>
      </p:sp>
      <p:sp>
        <p:nvSpPr>
          <p:cNvPr id="48132" name="Rectangle 3"/>
          <p:cNvSpPr>
            <a:spLocks noGrp="1" noChangeArrowheads="1"/>
          </p:cNvSpPr>
          <p:nvPr>
            <p:ph type="body" idx="1"/>
          </p:nvPr>
        </p:nvSpPr>
        <p:spPr>
          <a:xfrm>
            <a:off x="947804" y="4411486"/>
            <a:ext cx="5114793" cy="41763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9" tIns="45369" rIns="92359" bIns="45369"/>
          <a:lstStyle/>
          <a:p>
            <a:pPr defTabSz="899752"/>
            <a:endParaRPr lang="en-US" dirty="0"/>
          </a:p>
        </p:txBody>
      </p:sp>
    </p:spTree>
    <p:extLst>
      <p:ext uri="{BB962C8B-B14F-4D97-AF65-F5344CB8AC3E}">
        <p14:creationId xmlns:p14="http://schemas.microsoft.com/office/powerpoint/2010/main" val="2566251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sz="2300">
                <a:solidFill>
                  <a:schemeClr val="tx1"/>
                </a:solidFill>
                <a:latin typeface="Times New Roman" pitchFamily="18" charset="0"/>
              </a:defRPr>
            </a:lvl1pPr>
            <a:lvl2pPr marL="716130" indent="-275434" defTabSz="928827">
              <a:defRPr sz="2300">
                <a:solidFill>
                  <a:schemeClr val="tx1"/>
                </a:solidFill>
                <a:latin typeface="Times New Roman" pitchFamily="18" charset="0"/>
              </a:defRPr>
            </a:lvl2pPr>
            <a:lvl3pPr marL="1101738" indent="-220348" defTabSz="928827">
              <a:defRPr sz="2300">
                <a:solidFill>
                  <a:schemeClr val="tx1"/>
                </a:solidFill>
                <a:latin typeface="Times New Roman" pitchFamily="18" charset="0"/>
              </a:defRPr>
            </a:lvl3pPr>
            <a:lvl4pPr marL="1542433" indent="-220348" defTabSz="928827">
              <a:defRPr sz="2300">
                <a:solidFill>
                  <a:schemeClr val="tx1"/>
                </a:solidFill>
                <a:latin typeface="Times New Roman" pitchFamily="18" charset="0"/>
              </a:defRPr>
            </a:lvl4pPr>
            <a:lvl5pPr marL="1983128" indent="-220348" defTabSz="928827">
              <a:defRPr sz="2300">
                <a:solidFill>
                  <a:schemeClr val="tx1"/>
                </a:solidFill>
                <a:latin typeface="Times New Roman" pitchFamily="18" charset="0"/>
              </a:defRPr>
            </a:lvl5pPr>
            <a:lvl6pPr marL="2423823" indent="-220348" defTabSz="928827" eaLnBrk="0" fontAlgn="base" hangingPunct="0">
              <a:spcBef>
                <a:spcPct val="0"/>
              </a:spcBef>
              <a:spcAft>
                <a:spcPct val="0"/>
              </a:spcAft>
              <a:defRPr sz="2300">
                <a:solidFill>
                  <a:schemeClr val="tx1"/>
                </a:solidFill>
                <a:latin typeface="Times New Roman" pitchFamily="18" charset="0"/>
              </a:defRPr>
            </a:lvl6pPr>
            <a:lvl7pPr marL="2864518" indent="-220348" defTabSz="928827" eaLnBrk="0" fontAlgn="base" hangingPunct="0">
              <a:spcBef>
                <a:spcPct val="0"/>
              </a:spcBef>
              <a:spcAft>
                <a:spcPct val="0"/>
              </a:spcAft>
              <a:defRPr sz="2300">
                <a:solidFill>
                  <a:schemeClr val="tx1"/>
                </a:solidFill>
                <a:latin typeface="Times New Roman" pitchFamily="18" charset="0"/>
              </a:defRPr>
            </a:lvl7pPr>
            <a:lvl8pPr marL="3305213" indent="-220348" defTabSz="928827" eaLnBrk="0" fontAlgn="base" hangingPunct="0">
              <a:spcBef>
                <a:spcPct val="0"/>
              </a:spcBef>
              <a:spcAft>
                <a:spcPct val="0"/>
              </a:spcAft>
              <a:defRPr sz="2300">
                <a:solidFill>
                  <a:schemeClr val="tx1"/>
                </a:solidFill>
                <a:latin typeface="Times New Roman" pitchFamily="18" charset="0"/>
              </a:defRPr>
            </a:lvl8pPr>
            <a:lvl9pPr marL="3745908" indent="-220348" defTabSz="928827" eaLnBrk="0" fontAlgn="base" hangingPunct="0">
              <a:spcBef>
                <a:spcPct val="0"/>
              </a:spcBef>
              <a:spcAft>
                <a:spcPct val="0"/>
              </a:spcAft>
              <a:defRPr sz="2300">
                <a:solidFill>
                  <a:schemeClr val="tx1"/>
                </a:solidFill>
                <a:latin typeface="Times New Roman" pitchFamily="18" charset="0"/>
              </a:defRPr>
            </a:lvl9pPr>
          </a:lstStyle>
          <a:p>
            <a:fld id="{12817FD7-C616-4776-941F-25E0A325BB72}" type="slidenum">
              <a:rPr lang="en-US" sz="1200"/>
              <a:pPr/>
              <a:t>10</a:t>
            </a:fld>
            <a:endParaRPr lang="en-US" sz="1200" dirty="0"/>
          </a:p>
        </p:txBody>
      </p:sp>
      <p:sp>
        <p:nvSpPr>
          <p:cNvPr id="48131" name="Rectangle 2"/>
          <p:cNvSpPr>
            <a:spLocks noGrp="1" noRot="1" noChangeAspect="1" noChangeArrowheads="1" noTextEdit="1"/>
          </p:cNvSpPr>
          <p:nvPr>
            <p:ph type="sldImg"/>
          </p:nvPr>
        </p:nvSpPr>
        <p:spPr>
          <a:xfrm>
            <a:off x="1203325" y="714375"/>
            <a:ext cx="4603750" cy="3454400"/>
          </a:xfrm>
          <a:ln cap="flat"/>
        </p:spPr>
      </p:sp>
      <p:sp>
        <p:nvSpPr>
          <p:cNvPr id="48132" name="Rectangle 3"/>
          <p:cNvSpPr>
            <a:spLocks noGrp="1" noChangeArrowheads="1"/>
          </p:cNvSpPr>
          <p:nvPr>
            <p:ph type="body" idx="1"/>
          </p:nvPr>
        </p:nvSpPr>
        <p:spPr>
          <a:xfrm>
            <a:off x="947804" y="4411486"/>
            <a:ext cx="5114793" cy="41763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9" tIns="45369" rIns="92359" bIns="45369"/>
          <a:lstStyle/>
          <a:p>
            <a:pPr defTabSz="899752"/>
            <a:endParaRPr lang="en-US" dirty="0"/>
          </a:p>
        </p:txBody>
      </p:sp>
    </p:spTree>
    <p:extLst>
      <p:ext uri="{BB962C8B-B14F-4D97-AF65-F5344CB8AC3E}">
        <p14:creationId xmlns:p14="http://schemas.microsoft.com/office/powerpoint/2010/main" val="2504931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11</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38026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12</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14342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13</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578572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14</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1946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15</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92950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16</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31773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17</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08419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18</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27838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19</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396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2</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33922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20</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13793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21</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92342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22</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61891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23</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74050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24</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780847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25</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18393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sz="2300">
                <a:solidFill>
                  <a:schemeClr val="tx1"/>
                </a:solidFill>
                <a:latin typeface="Times New Roman" pitchFamily="18" charset="0"/>
              </a:defRPr>
            </a:lvl1pPr>
            <a:lvl2pPr marL="716130" indent="-275434" defTabSz="928827">
              <a:defRPr sz="2300">
                <a:solidFill>
                  <a:schemeClr val="tx1"/>
                </a:solidFill>
                <a:latin typeface="Times New Roman" pitchFamily="18" charset="0"/>
              </a:defRPr>
            </a:lvl2pPr>
            <a:lvl3pPr marL="1101738" indent="-220348" defTabSz="928827">
              <a:defRPr sz="2300">
                <a:solidFill>
                  <a:schemeClr val="tx1"/>
                </a:solidFill>
                <a:latin typeface="Times New Roman" pitchFamily="18" charset="0"/>
              </a:defRPr>
            </a:lvl3pPr>
            <a:lvl4pPr marL="1542433" indent="-220348" defTabSz="928827">
              <a:defRPr sz="2300">
                <a:solidFill>
                  <a:schemeClr val="tx1"/>
                </a:solidFill>
                <a:latin typeface="Times New Roman" pitchFamily="18" charset="0"/>
              </a:defRPr>
            </a:lvl4pPr>
            <a:lvl5pPr marL="1983128" indent="-220348" defTabSz="928827">
              <a:defRPr sz="2300">
                <a:solidFill>
                  <a:schemeClr val="tx1"/>
                </a:solidFill>
                <a:latin typeface="Times New Roman" pitchFamily="18" charset="0"/>
              </a:defRPr>
            </a:lvl5pPr>
            <a:lvl6pPr marL="2423823" indent="-220348" defTabSz="928827" eaLnBrk="0" fontAlgn="base" hangingPunct="0">
              <a:spcBef>
                <a:spcPct val="0"/>
              </a:spcBef>
              <a:spcAft>
                <a:spcPct val="0"/>
              </a:spcAft>
              <a:defRPr sz="2300">
                <a:solidFill>
                  <a:schemeClr val="tx1"/>
                </a:solidFill>
                <a:latin typeface="Times New Roman" pitchFamily="18" charset="0"/>
              </a:defRPr>
            </a:lvl6pPr>
            <a:lvl7pPr marL="2864518" indent="-220348" defTabSz="928827" eaLnBrk="0" fontAlgn="base" hangingPunct="0">
              <a:spcBef>
                <a:spcPct val="0"/>
              </a:spcBef>
              <a:spcAft>
                <a:spcPct val="0"/>
              </a:spcAft>
              <a:defRPr sz="2300">
                <a:solidFill>
                  <a:schemeClr val="tx1"/>
                </a:solidFill>
                <a:latin typeface="Times New Roman" pitchFamily="18" charset="0"/>
              </a:defRPr>
            </a:lvl7pPr>
            <a:lvl8pPr marL="3305213" indent="-220348" defTabSz="928827" eaLnBrk="0" fontAlgn="base" hangingPunct="0">
              <a:spcBef>
                <a:spcPct val="0"/>
              </a:spcBef>
              <a:spcAft>
                <a:spcPct val="0"/>
              </a:spcAft>
              <a:defRPr sz="2300">
                <a:solidFill>
                  <a:schemeClr val="tx1"/>
                </a:solidFill>
                <a:latin typeface="Times New Roman" pitchFamily="18" charset="0"/>
              </a:defRPr>
            </a:lvl8pPr>
            <a:lvl9pPr marL="3745908" indent="-220348" defTabSz="928827" eaLnBrk="0" fontAlgn="base" hangingPunct="0">
              <a:spcBef>
                <a:spcPct val="0"/>
              </a:spcBef>
              <a:spcAft>
                <a:spcPct val="0"/>
              </a:spcAft>
              <a:defRPr sz="2300">
                <a:solidFill>
                  <a:schemeClr val="tx1"/>
                </a:solidFill>
                <a:latin typeface="Times New Roman" pitchFamily="18" charset="0"/>
              </a:defRPr>
            </a:lvl9pPr>
          </a:lstStyle>
          <a:p>
            <a:fld id="{12817FD7-C616-4776-941F-25E0A325BB72}" type="slidenum">
              <a:rPr lang="en-US" sz="1200"/>
              <a:pPr/>
              <a:t>26</a:t>
            </a:fld>
            <a:endParaRPr lang="en-US" sz="1200" dirty="0"/>
          </a:p>
        </p:txBody>
      </p:sp>
      <p:sp>
        <p:nvSpPr>
          <p:cNvPr id="48131" name="Rectangle 2"/>
          <p:cNvSpPr>
            <a:spLocks noGrp="1" noRot="1" noChangeAspect="1" noChangeArrowheads="1" noTextEdit="1"/>
          </p:cNvSpPr>
          <p:nvPr>
            <p:ph type="sldImg"/>
          </p:nvPr>
        </p:nvSpPr>
        <p:spPr>
          <a:xfrm>
            <a:off x="1203325" y="714375"/>
            <a:ext cx="4603750" cy="3454400"/>
          </a:xfrm>
          <a:ln cap="flat"/>
        </p:spPr>
      </p:sp>
      <p:sp>
        <p:nvSpPr>
          <p:cNvPr id="48132" name="Rectangle 3"/>
          <p:cNvSpPr>
            <a:spLocks noGrp="1" noChangeArrowheads="1"/>
          </p:cNvSpPr>
          <p:nvPr>
            <p:ph type="body" idx="1"/>
          </p:nvPr>
        </p:nvSpPr>
        <p:spPr>
          <a:xfrm>
            <a:off x="947804" y="4411486"/>
            <a:ext cx="5114793" cy="41763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9" tIns="45369" rIns="92359" bIns="45369"/>
          <a:lstStyle/>
          <a:p>
            <a:pPr defTabSz="899752"/>
            <a:endParaRPr lang="en-US" dirty="0"/>
          </a:p>
        </p:txBody>
      </p:sp>
    </p:spTree>
    <p:extLst>
      <p:ext uri="{BB962C8B-B14F-4D97-AF65-F5344CB8AC3E}">
        <p14:creationId xmlns:p14="http://schemas.microsoft.com/office/powerpoint/2010/main" val="897544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27</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579642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28</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9298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29</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840188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3</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36329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sz="2300">
                <a:solidFill>
                  <a:schemeClr val="tx1"/>
                </a:solidFill>
                <a:latin typeface="Times New Roman" pitchFamily="18" charset="0"/>
              </a:defRPr>
            </a:lvl1pPr>
            <a:lvl2pPr marL="716130" indent="-275434" defTabSz="928827">
              <a:defRPr sz="2300">
                <a:solidFill>
                  <a:schemeClr val="tx1"/>
                </a:solidFill>
                <a:latin typeface="Times New Roman" pitchFamily="18" charset="0"/>
              </a:defRPr>
            </a:lvl2pPr>
            <a:lvl3pPr marL="1101738" indent="-220348" defTabSz="928827">
              <a:defRPr sz="2300">
                <a:solidFill>
                  <a:schemeClr val="tx1"/>
                </a:solidFill>
                <a:latin typeface="Times New Roman" pitchFamily="18" charset="0"/>
              </a:defRPr>
            </a:lvl3pPr>
            <a:lvl4pPr marL="1542433" indent="-220348" defTabSz="928827">
              <a:defRPr sz="2300">
                <a:solidFill>
                  <a:schemeClr val="tx1"/>
                </a:solidFill>
                <a:latin typeface="Times New Roman" pitchFamily="18" charset="0"/>
              </a:defRPr>
            </a:lvl4pPr>
            <a:lvl5pPr marL="1983128" indent="-220348" defTabSz="928827">
              <a:defRPr sz="2300">
                <a:solidFill>
                  <a:schemeClr val="tx1"/>
                </a:solidFill>
                <a:latin typeface="Times New Roman" pitchFamily="18" charset="0"/>
              </a:defRPr>
            </a:lvl5pPr>
            <a:lvl6pPr marL="2423823" indent="-220348" defTabSz="928827" eaLnBrk="0" fontAlgn="base" hangingPunct="0">
              <a:spcBef>
                <a:spcPct val="0"/>
              </a:spcBef>
              <a:spcAft>
                <a:spcPct val="0"/>
              </a:spcAft>
              <a:defRPr sz="2300">
                <a:solidFill>
                  <a:schemeClr val="tx1"/>
                </a:solidFill>
                <a:latin typeface="Times New Roman" pitchFamily="18" charset="0"/>
              </a:defRPr>
            </a:lvl6pPr>
            <a:lvl7pPr marL="2864518" indent="-220348" defTabSz="928827" eaLnBrk="0" fontAlgn="base" hangingPunct="0">
              <a:spcBef>
                <a:spcPct val="0"/>
              </a:spcBef>
              <a:spcAft>
                <a:spcPct val="0"/>
              </a:spcAft>
              <a:defRPr sz="2300">
                <a:solidFill>
                  <a:schemeClr val="tx1"/>
                </a:solidFill>
                <a:latin typeface="Times New Roman" pitchFamily="18" charset="0"/>
              </a:defRPr>
            </a:lvl7pPr>
            <a:lvl8pPr marL="3305213" indent="-220348" defTabSz="928827" eaLnBrk="0" fontAlgn="base" hangingPunct="0">
              <a:spcBef>
                <a:spcPct val="0"/>
              </a:spcBef>
              <a:spcAft>
                <a:spcPct val="0"/>
              </a:spcAft>
              <a:defRPr sz="2300">
                <a:solidFill>
                  <a:schemeClr val="tx1"/>
                </a:solidFill>
                <a:latin typeface="Times New Roman" pitchFamily="18" charset="0"/>
              </a:defRPr>
            </a:lvl8pPr>
            <a:lvl9pPr marL="3745908" indent="-220348" defTabSz="928827" eaLnBrk="0" fontAlgn="base" hangingPunct="0">
              <a:spcBef>
                <a:spcPct val="0"/>
              </a:spcBef>
              <a:spcAft>
                <a:spcPct val="0"/>
              </a:spcAft>
              <a:defRPr sz="2300">
                <a:solidFill>
                  <a:schemeClr val="tx1"/>
                </a:solidFill>
                <a:latin typeface="Times New Roman" pitchFamily="18" charset="0"/>
              </a:defRPr>
            </a:lvl9pPr>
          </a:lstStyle>
          <a:p>
            <a:fld id="{12817FD7-C616-4776-941F-25E0A325BB72}" type="slidenum">
              <a:rPr lang="en-US" sz="1200"/>
              <a:pPr/>
              <a:t>30</a:t>
            </a:fld>
            <a:endParaRPr lang="en-US" sz="1200" dirty="0"/>
          </a:p>
        </p:txBody>
      </p:sp>
      <p:sp>
        <p:nvSpPr>
          <p:cNvPr id="48131" name="Rectangle 2"/>
          <p:cNvSpPr>
            <a:spLocks noGrp="1" noRot="1" noChangeAspect="1" noChangeArrowheads="1" noTextEdit="1"/>
          </p:cNvSpPr>
          <p:nvPr>
            <p:ph type="sldImg"/>
          </p:nvPr>
        </p:nvSpPr>
        <p:spPr>
          <a:xfrm>
            <a:off x="1203325" y="714375"/>
            <a:ext cx="4603750" cy="3454400"/>
          </a:xfrm>
          <a:ln cap="flat"/>
        </p:spPr>
      </p:sp>
      <p:sp>
        <p:nvSpPr>
          <p:cNvPr id="48132" name="Rectangle 3"/>
          <p:cNvSpPr>
            <a:spLocks noGrp="1" noChangeArrowheads="1"/>
          </p:cNvSpPr>
          <p:nvPr>
            <p:ph type="body" idx="1"/>
          </p:nvPr>
        </p:nvSpPr>
        <p:spPr>
          <a:xfrm>
            <a:off x="947804" y="4411486"/>
            <a:ext cx="5114793" cy="41763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9" tIns="45369" rIns="92359" bIns="45369"/>
          <a:lstStyle/>
          <a:p>
            <a:pPr defTabSz="899752"/>
            <a:endParaRPr lang="en-US" dirty="0"/>
          </a:p>
        </p:txBody>
      </p:sp>
    </p:spTree>
    <p:extLst>
      <p:ext uri="{BB962C8B-B14F-4D97-AF65-F5344CB8AC3E}">
        <p14:creationId xmlns:p14="http://schemas.microsoft.com/office/powerpoint/2010/main" val="2004165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31</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21384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32</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8322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33</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46046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34</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6148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sz="2300">
                <a:solidFill>
                  <a:schemeClr val="tx1"/>
                </a:solidFill>
                <a:latin typeface="Times New Roman" pitchFamily="18" charset="0"/>
              </a:defRPr>
            </a:lvl1pPr>
            <a:lvl2pPr marL="716130" indent="-275434" defTabSz="928827">
              <a:defRPr sz="2300">
                <a:solidFill>
                  <a:schemeClr val="tx1"/>
                </a:solidFill>
                <a:latin typeface="Times New Roman" pitchFamily="18" charset="0"/>
              </a:defRPr>
            </a:lvl2pPr>
            <a:lvl3pPr marL="1101738" indent="-220348" defTabSz="928827">
              <a:defRPr sz="2300">
                <a:solidFill>
                  <a:schemeClr val="tx1"/>
                </a:solidFill>
                <a:latin typeface="Times New Roman" pitchFamily="18" charset="0"/>
              </a:defRPr>
            </a:lvl3pPr>
            <a:lvl4pPr marL="1542433" indent="-220348" defTabSz="928827">
              <a:defRPr sz="2300">
                <a:solidFill>
                  <a:schemeClr val="tx1"/>
                </a:solidFill>
                <a:latin typeface="Times New Roman" pitchFamily="18" charset="0"/>
              </a:defRPr>
            </a:lvl4pPr>
            <a:lvl5pPr marL="1983128" indent="-220348" defTabSz="928827">
              <a:defRPr sz="2300">
                <a:solidFill>
                  <a:schemeClr val="tx1"/>
                </a:solidFill>
                <a:latin typeface="Times New Roman" pitchFamily="18" charset="0"/>
              </a:defRPr>
            </a:lvl5pPr>
            <a:lvl6pPr marL="2423823" indent="-220348" defTabSz="928827" eaLnBrk="0" fontAlgn="base" hangingPunct="0">
              <a:spcBef>
                <a:spcPct val="0"/>
              </a:spcBef>
              <a:spcAft>
                <a:spcPct val="0"/>
              </a:spcAft>
              <a:defRPr sz="2300">
                <a:solidFill>
                  <a:schemeClr val="tx1"/>
                </a:solidFill>
                <a:latin typeface="Times New Roman" pitchFamily="18" charset="0"/>
              </a:defRPr>
            </a:lvl6pPr>
            <a:lvl7pPr marL="2864518" indent="-220348" defTabSz="928827" eaLnBrk="0" fontAlgn="base" hangingPunct="0">
              <a:spcBef>
                <a:spcPct val="0"/>
              </a:spcBef>
              <a:spcAft>
                <a:spcPct val="0"/>
              </a:spcAft>
              <a:defRPr sz="2300">
                <a:solidFill>
                  <a:schemeClr val="tx1"/>
                </a:solidFill>
                <a:latin typeface="Times New Roman" pitchFamily="18" charset="0"/>
              </a:defRPr>
            </a:lvl7pPr>
            <a:lvl8pPr marL="3305213" indent="-220348" defTabSz="928827" eaLnBrk="0" fontAlgn="base" hangingPunct="0">
              <a:spcBef>
                <a:spcPct val="0"/>
              </a:spcBef>
              <a:spcAft>
                <a:spcPct val="0"/>
              </a:spcAft>
              <a:defRPr sz="2300">
                <a:solidFill>
                  <a:schemeClr val="tx1"/>
                </a:solidFill>
                <a:latin typeface="Times New Roman" pitchFamily="18" charset="0"/>
              </a:defRPr>
            </a:lvl8pPr>
            <a:lvl9pPr marL="3745908" indent="-220348" defTabSz="928827" eaLnBrk="0" fontAlgn="base" hangingPunct="0">
              <a:spcBef>
                <a:spcPct val="0"/>
              </a:spcBef>
              <a:spcAft>
                <a:spcPct val="0"/>
              </a:spcAft>
              <a:defRPr sz="2300">
                <a:solidFill>
                  <a:schemeClr val="tx1"/>
                </a:solidFill>
                <a:latin typeface="Times New Roman" pitchFamily="18" charset="0"/>
              </a:defRPr>
            </a:lvl9pPr>
          </a:lstStyle>
          <a:p>
            <a:fld id="{12817FD7-C616-4776-941F-25E0A325BB72}" type="slidenum">
              <a:rPr lang="en-US" sz="1200"/>
              <a:pPr/>
              <a:t>35</a:t>
            </a:fld>
            <a:endParaRPr lang="en-US" sz="1200" dirty="0"/>
          </a:p>
        </p:txBody>
      </p:sp>
      <p:sp>
        <p:nvSpPr>
          <p:cNvPr id="48131" name="Rectangle 2"/>
          <p:cNvSpPr>
            <a:spLocks noGrp="1" noRot="1" noChangeAspect="1" noChangeArrowheads="1" noTextEdit="1"/>
          </p:cNvSpPr>
          <p:nvPr>
            <p:ph type="sldImg"/>
          </p:nvPr>
        </p:nvSpPr>
        <p:spPr>
          <a:xfrm>
            <a:off x="1203325" y="714375"/>
            <a:ext cx="4603750" cy="3454400"/>
          </a:xfrm>
          <a:ln cap="flat"/>
        </p:spPr>
      </p:sp>
      <p:sp>
        <p:nvSpPr>
          <p:cNvPr id="48132" name="Rectangle 3"/>
          <p:cNvSpPr>
            <a:spLocks noGrp="1" noChangeArrowheads="1"/>
          </p:cNvSpPr>
          <p:nvPr>
            <p:ph type="body" idx="1"/>
          </p:nvPr>
        </p:nvSpPr>
        <p:spPr>
          <a:xfrm>
            <a:off x="947804" y="4411486"/>
            <a:ext cx="5114793" cy="41763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9" tIns="45369" rIns="92359" bIns="45369"/>
          <a:lstStyle/>
          <a:p>
            <a:pPr defTabSz="899752"/>
            <a:endParaRPr lang="en-US" dirty="0"/>
          </a:p>
        </p:txBody>
      </p:sp>
    </p:spTree>
    <p:extLst>
      <p:ext uri="{BB962C8B-B14F-4D97-AF65-F5344CB8AC3E}">
        <p14:creationId xmlns:p14="http://schemas.microsoft.com/office/powerpoint/2010/main" val="1175390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36</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12621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37</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13848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sz="2300">
                <a:solidFill>
                  <a:schemeClr val="tx1"/>
                </a:solidFill>
                <a:latin typeface="Times New Roman" pitchFamily="18" charset="0"/>
              </a:defRPr>
            </a:lvl1pPr>
            <a:lvl2pPr marL="716130" indent="-275434" defTabSz="928827">
              <a:defRPr sz="2300">
                <a:solidFill>
                  <a:schemeClr val="tx1"/>
                </a:solidFill>
                <a:latin typeface="Times New Roman" pitchFamily="18" charset="0"/>
              </a:defRPr>
            </a:lvl2pPr>
            <a:lvl3pPr marL="1101738" indent="-220348" defTabSz="928827">
              <a:defRPr sz="2300">
                <a:solidFill>
                  <a:schemeClr val="tx1"/>
                </a:solidFill>
                <a:latin typeface="Times New Roman" pitchFamily="18" charset="0"/>
              </a:defRPr>
            </a:lvl3pPr>
            <a:lvl4pPr marL="1542433" indent="-220348" defTabSz="928827">
              <a:defRPr sz="2300">
                <a:solidFill>
                  <a:schemeClr val="tx1"/>
                </a:solidFill>
                <a:latin typeface="Times New Roman" pitchFamily="18" charset="0"/>
              </a:defRPr>
            </a:lvl4pPr>
            <a:lvl5pPr marL="1983128" indent="-220348" defTabSz="928827">
              <a:defRPr sz="2300">
                <a:solidFill>
                  <a:schemeClr val="tx1"/>
                </a:solidFill>
                <a:latin typeface="Times New Roman" pitchFamily="18" charset="0"/>
              </a:defRPr>
            </a:lvl5pPr>
            <a:lvl6pPr marL="2423823" indent="-220348" defTabSz="928827" eaLnBrk="0" fontAlgn="base" hangingPunct="0">
              <a:spcBef>
                <a:spcPct val="0"/>
              </a:spcBef>
              <a:spcAft>
                <a:spcPct val="0"/>
              </a:spcAft>
              <a:defRPr sz="2300">
                <a:solidFill>
                  <a:schemeClr val="tx1"/>
                </a:solidFill>
                <a:latin typeface="Times New Roman" pitchFamily="18" charset="0"/>
              </a:defRPr>
            </a:lvl6pPr>
            <a:lvl7pPr marL="2864518" indent="-220348" defTabSz="928827" eaLnBrk="0" fontAlgn="base" hangingPunct="0">
              <a:spcBef>
                <a:spcPct val="0"/>
              </a:spcBef>
              <a:spcAft>
                <a:spcPct val="0"/>
              </a:spcAft>
              <a:defRPr sz="2300">
                <a:solidFill>
                  <a:schemeClr val="tx1"/>
                </a:solidFill>
                <a:latin typeface="Times New Roman" pitchFamily="18" charset="0"/>
              </a:defRPr>
            </a:lvl7pPr>
            <a:lvl8pPr marL="3305213" indent="-220348" defTabSz="928827" eaLnBrk="0" fontAlgn="base" hangingPunct="0">
              <a:spcBef>
                <a:spcPct val="0"/>
              </a:spcBef>
              <a:spcAft>
                <a:spcPct val="0"/>
              </a:spcAft>
              <a:defRPr sz="2300">
                <a:solidFill>
                  <a:schemeClr val="tx1"/>
                </a:solidFill>
                <a:latin typeface="Times New Roman" pitchFamily="18" charset="0"/>
              </a:defRPr>
            </a:lvl8pPr>
            <a:lvl9pPr marL="3745908" indent="-220348" defTabSz="928827" eaLnBrk="0" fontAlgn="base" hangingPunct="0">
              <a:spcBef>
                <a:spcPct val="0"/>
              </a:spcBef>
              <a:spcAft>
                <a:spcPct val="0"/>
              </a:spcAft>
              <a:defRPr sz="2300">
                <a:solidFill>
                  <a:schemeClr val="tx1"/>
                </a:solidFill>
                <a:latin typeface="Times New Roman" pitchFamily="18" charset="0"/>
              </a:defRPr>
            </a:lvl9pPr>
          </a:lstStyle>
          <a:p>
            <a:fld id="{12817FD7-C616-4776-941F-25E0A325BB72}" type="slidenum">
              <a:rPr lang="en-US" sz="1200"/>
              <a:pPr/>
              <a:t>38</a:t>
            </a:fld>
            <a:endParaRPr lang="en-US" sz="1200" dirty="0"/>
          </a:p>
        </p:txBody>
      </p:sp>
      <p:sp>
        <p:nvSpPr>
          <p:cNvPr id="48131" name="Rectangle 2"/>
          <p:cNvSpPr>
            <a:spLocks noGrp="1" noRot="1" noChangeAspect="1" noChangeArrowheads="1" noTextEdit="1"/>
          </p:cNvSpPr>
          <p:nvPr>
            <p:ph type="sldImg"/>
          </p:nvPr>
        </p:nvSpPr>
        <p:spPr>
          <a:xfrm>
            <a:off x="1203325" y="714375"/>
            <a:ext cx="4603750" cy="3454400"/>
          </a:xfrm>
          <a:ln cap="flat"/>
        </p:spPr>
      </p:sp>
      <p:sp>
        <p:nvSpPr>
          <p:cNvPr id="48132" name="Rectangle 3"/>
          <p:cNvSpPr>
            <a:spLocks noGrp="1" noChangeArrowheads="1"/>
          </p:cNvSpPr>
          <p:nvPr>
            <p:ph type="body" idx="1"/>
          </p:nvPr>
        </p:nvSpPr>
        <p:spPr>
          <a:xfrm>
            <a:off x="947804" y="4411486"/>
            <a:ext cx="5114793" cy="41763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9" tIns="45369" rIns="92359" bIns="45369"/>
          <a:lstStyle/>
          <a:p>
            <a:pPr defTabSz="899752"/>
            <a:endParaRPr lang="en-US" dirty="0"/>
          </a:p>
        </p:txBody>
      </p:sp>
    </p:spTree>
    <p:extLst>
      <p:ext uri="{BB962C8B-B14F-4D97-AF65-F5344CB8AC3E}">
        <p14:creationId xmlns:p14="http://schemas.microsoft.com/office/powerpoint/2010/main" val="37963925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39</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2897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sz="2300">
                <a:solidFill>
                  <a:schemeClr val="tx1"/>
                </a:solidFill>
                <a:latin typeface="Times New Roman" pitchFamily="18" charset="0"/>
              </a:defRPr>
            </a:lvl1pPr>
            <a:lvl2pPr marL="716130" indent="-275434" defTabSz="928827">
              <a:defRPr sz="2300">
                <a:solidFill>
                  <a:schemeClr val="tx1"/>
                </a:solidFill>
                <a:latin typeface="Times New Roman" pitchFamily="18" charset="0"/>
              </a:defRPr>
            </a:lvl2pPr>
            <a:lvl3pPr marL="1101738" indent="-220348" defTabSz="928827">
              <a:defRPr sz="2300">
                <a:solidFill>
                  <a:schemeClr val="tx1"/>
                </a:solidFill>
                <a:latin typeface="Times New Roman" pitchFamily="18" charset="0"/>
              </a:defRPr>
            </a:lvl3pPr>
            <a:lvl4pPr marL="1542433" indent="-220348" defTabSz="928827">
              <a:defRPr sz="2300">
                <a:solidFill>
                  <a:schemeClr val="tx1"/>
                </a:solidFill>
                <a:latin typeface="Times New Roman" pitchFamily="18" charset="0"/>
              </a:defRPr>
            </a:lvl4pPr>
            <a:lvl5pPr marL="1983128" indent="-220348" defTabSz="928827">
              <a:defRPr sz="2300">
                <a:solidFill>
                  <a:schemeClr val="tx1"/>
                </a:solidFill>
                <a:latin typeface="Times New Roman" pitchFamily="18" charset="0"/>
              </a:defRPr>
            </a:lvl5pPr>
            <a:lvl6pPr marL="2423823" indent="-220348" defTabSz="928827" eaLnBrk="0" fontAlgn="base" hangingPunct="0">
              <a:spcBef>
                <a:spcPct val="0"/>
              </a:spcBef>
              <a:spcAft>
                <a:spcPct val="0"/>
              </a:spcAft>
              <a:defRPr sz="2300">
                <a:solidFill>
                  <a:schemeClr val="tx1"/>
                </a:solidFill>
                <a:latin typeface="Times New Roman" pitchFamily="18" charset="0"/>
              </a:defRPr>
            </a:lvl6pPr>
            <a:lvl7pPr marL="2864518" indent="-220348" defTabSz="928827" eaLnBrk="0" fontAlgn="base" hangingPunct="0">
              <a:spcBef>
                <a:spcPct val="0"/>
              </a:spcBef>
              <a:spcAft>
                <a:spcPct val="0"/>
              </a:spcAft>
              <a:defRPr sz="2300">
                <a:solidFill>
                  <a:schemeClr val="tx1"/>
                </a:solidFill>
                <a:latin typeface="Times New Roman" pitchFamily="18" charset="0"/>
              </a:defRPr>
            </a:lvl7pPr>
            <a:lvl8pPr marL="3305213" indent="-220348" defTabSz="928827" eaLnBrk="0" fontAlgn="base" hangingPunct="0">
              <a:spcBef>
                <a:spcPct val="0"/>
              </a:spcBef>
              <a:spcAft>
                <a:spcPct val="0"/>
              </a:spcAft>
              <a:defRPr sz="2300">
                <a:solidFill>
                  <a:schemeClr val="tx1"/>
                </a:solidFill>
                <a:latin typeface="Times New Roman" pitchFamily="18" charset="0"/>
              </a:defRPr>
            </a:lvl8pPr>
            <a:lvl9pPr marL="3745908" indent="-220348" defTabSz="928827" eaLnBrk="0" fontAlgn="base" hangingPunct="0">
              <a:spcBef>
                <a:spcPct val="0"/>
              </a:spcBef>
              <a:spcAft>
                <a:spcPct val="0"/>
              </a:spcAft>
              <a:defRPr sz="2300">
                <a:solidFill>
                  <a:schemeClr val="tx1"/>
                </a:solidFill>
                <a:latin typeface="Times New Roman" pitchFamily="18" charset="0"/>
              </a:defRPr>
            </a:lvl9pPr>
          </a:lstStyle>
          <a:p>
            <a:fld id="{12817FD7-C616-4776-941F-25E0A325BB72}" type="slidenum">
              <a:rPr lang="en-US" sz="1200"/>
              <a:pPr/>
              <a:t>4</a:t>
            </a:fld>
            <a:endParaRPr lang="en-US" sz="1200" dirty="0"/>
          </a:p>
        </p:txBody>
      </p:sp>
      <p:sp>
        <p:nvSpPr>
          <p:cNvPr id="48131" name="Rectangle 2"/>
          <p:cNvSpPr>
            <a:spLocks noGrp="1" noRot="1" noChangeAspect="1" noChangeArrowheads="1" noTextEdit="1"/>
          </p:cNvSpPr>
          <p:nvPr>
            <p:ph type="sldImg"/>
          </p:nvPr>
        </p:nvSpPr>
        <p:spPr>
          <a:xfrm>
            <a:off x="1203325" y="714375"/>
            <a:ext cx="4603750" cy="3454400"/>
          </a:xfrm>
          <a:ln cap="flat"/>
        </p:spPr>
      </p:sp>
      <p:sp>
        <p:nvSpPr>
          <p:cNvPr id="48132" name="Rectangle 3"/>
          <p:cNvSpPr>
            <a:spLocks noGrp="1" noChangeArrowheads="1"/>
          </p:cNvSpPr>
          <p:nvPr>
            <p:ph type="body" idx="1"/>
          </p:nvPr>
        </p:nvSpPr>
        <p:spPr>
          <a:xfrm>
            <a:off x="947804" y="4411486"/>
            <a:ext cx="5114793" cy="41763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9" tIns="45369" rIns="92359" bIns="45369"/>
          <a:lstStyle/>
          <a:p>
            <a:pPr defTabSz="899752"/>
            <a:endParaRPr lang="en-US" dirty="0"/>
          </a:p>
        </p:txBody>
      </p:sp>
    </p:spTree>
    <p:extLst>
      <p:ext uri="{BB962C8B-B14F-4D97-AF65-F5344CB8AC3E}">
        <p14:creationId xmlns:p14="http://schemas.microsoft.com/office/powerpoint/2010/main" val="2140142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40</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273151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sz="2300">
                <a:solidFill>
                  <a:schemeClr val="tx1"/>
                </a:solidFill>
                <a:latin typeface="Times New Roman" pitchFamily="18" charset="0"/>
              </a:defRPr>
            </a:lvl1pPr>
            <a:lvl2pPr marL="716130" indent="-275434" defTabSz="928827">
              <a:defRPr sz="2300">
                <a:solidFill>
                  <a:schemeClr val="tx1"/>
                </a:solidFill>
                <a:latin typeface="Times New Roman" pitchFamily="18" charset="0"/>
              </a:defRPr>
            </a:lvl2pPr>
            <a:lvl3pPr marL="1101738" indent="-220348" defTabSz="928827">
              <a:defRPr sz="2300">
                <a:solidFill>
                  <a:schemeClr val="tx1"/>
                </a:solidFill>
                <a:latin typeface="Times New Roman" pitchFamily="18" charset="0"/>
              </a:defRPr>
            </a:lvl3pPr>
            <a:lvl4pPr marL="1542433" indent="-220348" defTabSz="928827">
              <a:defRPr sz="2300">
                <a:solidFill>
                  <a:schemeClr val="tx1"/>
                </a:solidFill>
                <a:latin typeface="Times New Roman" pitchFamily="18" charset="0"/>
              </a:defRPr>
            </a:lvl4pPr>
            <a:lvl5pPr marL="1983128" indent="-220348" defTabSz="928827">
              <a:defRPr sz="2300">
                <a:solidFill>
                  <a:schemeClr val="tx1"/>
                </a:solidFill>
                <a:latin typeface="Times New Roman" pitchFamily="18" charset="0"/>
              </a:defRPr>
            </a:lvl5pPr>
            <a:lvl6pPr marL="2423823" indent="-220348" defTabSz="928827" eaLnBrk="0" fontAlgn="base" hangingPunct="0">
              <a:spcBef>
                <a:spcPct val="0"/>
              </a:spcBef>
              <a:spcAft>
                <a:spcPct val="0"/>
              </a:spcAft>
              <a:defRPr sz="2300">
                <a:solidFill>
                  <a:schemeClr val="tx1"/>
                </a:solidFill>
                <a:latin typeface="Times New Roman" pitchFamily="18" charset="0"/>
              </a:defRPr>
            </a:lvl6pPr>
            <a:lvl7pPr marL="2864518" indent="-220348" defTabSz="928827" eaLnBrk="0" fontAlgn="base" hangingPunct="0">
              <a:spcBef>
                <a:spcPct val="0"/>
              </a:spcBef>
              <a:spcAft>
                <a:spcPct val="0"/>
              </a:spcAft>
              <a:defRPr sz="2300">
                <a:solidFill>
                  <a:schemeClr val="tx1"/>
                </a:solidFill>
                <a:latin typeface="Times New Roman" pitchFamily="18" charset="0"/>
              </a:defRPr>
            </a:lvl7pPr>
            <a:lvl8pPr marL="3305213" indent="-220348" defTabSz="928827" eaLnBrk="0" fontAlgn="base" hangingPunct="0">
              <a:spcBef>
                <a:spcPct val="0"/>
              </a:spcBef>
              <a:spcAft>
                <a:spcPct val="0"/>
              </a:spcAft>
              <a:defRPr sz="2300">
                <a:solidFill>
                  <a:schemeClr val="tx1"/>
                </a:solidFill>
                <a:latin typeface="Times New Roman" pitchFamily="18" charset="0"/>
              </a:defRPr>
            </a:lvl8pPr>
            <a:lvl9pPr marL="3745908" indent="-220348" defTabSz="928827" eaLnBrk="0" fontAlgn="base" hangingPunct="0">
              <a:spcBef>
                <a:spcPct val="0"/>
              </a:spcBef>
              <a:spcAft>
                <a:spcPct val="0"/>
              </a:spcAft>
              <a:defRPr sz="2300">
                <a:solidFill>
                  <a:schemeClr val="tx1"/>
                </a:solidFill>
                <a:latin typeface="Times New Roman" pitchFamily="18" charset="0"/>
              </a:defRPr>
            </a:lvl9pPr>
          </a:lstStyle>
          <a:p>
            <a:fld id="{12817FD7-C616-4776-941F-25E0A325BB72}" type="slidenum">
              <a:rPr lang="en-US" sz="1200"/>
              <a:pPr/>
              <a:t>41</a:t>
            </a:fld>
            <a:endParaRPr lang="en-US" sz="1200" dirty="0"/>
          </a:p>
        </p:txBody>
      </p:sp>
      <p:sp>
        <p:nvSpPr>
          <p:cNvPr id="48131" name="Rectangle 2"/>
          <p:cNvSpPr>
            <a:spLocks noGrp="1" noRot="1" noChangeAspect="1" noChangeArrowheads="1" noTextEdit="1"/>
          </p:cNvSpPr>
          <p:nvPr>
            <p:ph type="sldImg"/>
          </p:nvPr>
        </p:nvSpPr>
        <p:spPr>
          <a:xfrm>
            <a:off x="1203325" y="714375"/>
            <a:ext cx="4603750" cy="3454400"/>
          </a:xfrm>
          <a:ln cap="flat"/>
        </p:spPr>
      </p:sp>
      <p:sp>
        <p:nvSpPr>
          <p:cNvPr id="48132" name="Rectangle 3"/>
          <p:cNvSpPr>
            <a:spLocks noGrp="1" noChangeArrowheads="1"/>
          </p:cNvSpPr>
          <p:nvPr>
            <p:ph type="body" idx="1"/>
          </p:nvPr>
        </p:nvSpPr>
        <p:spPr>
          <a:xfrm>
            <a:off x="947804" y="4411486"/>
            <a:ext cx="5114793" cy="41763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9" tIns="45369" rIns="92359" bIns="45369"/>
          <a:lstStyle/>
          <a:p>
            <a:pPr defTabSz="899752"/>
            <a:endParaRPr lang="en-US" dirty="0"/>
          </a:p>
        </p:txBody>
      </p:sp>
    </p:spTree>
    <p:extLst>
      <p:ext uri="{BB962C8B-B14F-4D97-AF65-F5344CB8AC3E}">
        <p14:creationId xmlns:p14="http://schemas.microsoft.com/office/powerpoint/2010/main" val="12400968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sz="2300">
                <a:solidFill>
                  <a:schemeClr val="tx1"/>
                </a:solidFill>
                <a:latin typeface="Times New Roman" pitchFamily="18" charset="0"/>
              </a:defRPr>
            </a:lvl1pPr>
            <a:lvl2pPr marL="716130" indent="-275434" defTabSz="928827">
              <a:defRPr sz="2300">
                <a:solidFill>
                  <a:schemeClr val="tx1"/>
                </a:solidFill>
                <a:latin typeface="Times New Roman" pitchFamily="18" charset="0"/>
              </a:defRPr>
            </a:lvl2pPr>
            <a:lvl3pPr marL="1101738" indent="-220348" defTabSz="928827">
              <a:defRPr sz="2300">
                <a:solidFill>
                  <a:schemeClr val="tx1"/>
                </a:solidFill>
                <a:latin typeface="Times New Roman" pitchFamily="18" charset="0"/>
              </a:defRPr>
            </a:lvl3pPr>
            <a:lvl4pPr marL="1542433" indent="-220348" defTabSz="928827">
              <a:defRPr sz="2300">
                <a:solidFill>
                  <a:schemeClr val="tx1"/>
                </a:solidFill>
                <a:latin typeface="Times New Roman" pitchFamily="18" charset="0"/>
              </a:defRPr>
            </a:lvl4pPr>
            <a:lvl5pPr marL="1983128" indent="-220348" defTabSz="928827">
              <a:defRPr sz="2300">
                <a:solidFill>
                  <a:schemeClr val="tx1"/>
                </a:solidFill>
                <a:latin typeface="Times New Roman" pitchFamily="18" charset="0"/>
              </a:defRPr>
            </a:lvl5pPr>
            <a:lvl6pPr marL="2423823" indent="-220348" defTabSz="928827" eaLnBrk="0" fontAlgn="base" hangingPunct="0">
              <a:spcBef>
                <a:spcPct val="0"/>
              </a:spcBef>
              <a:spcAft>
                <a:spcPct val="0"/>
              </a:spcAft>
              <a:defRPr sz="2300">
                <a:solidFill>
                  <a:schemeClr val="tx1"/>
                </a:solidFill>
                <a:latin typeface="Times New Roman" pitchFamily="18" charset="0"/>
              </a:defRPr>
            </a:lvl6pPr>
            <a:lvl7pPr marL="2864518" indent="-220348" defTabSz="928827" eaLnBrk="0" fontAlgn="base" hangingPunct="0">
              <a:spcBef>
                <a:spcPct val="0"/>
              </a:spcBef>
              <a:spcAft>
                <a:spcPct val="0"/>
              </a:spcAft>
              <a:defRPr sz="2300">
                <a:solidFill>
                  <a:schemeClr val="tx1"/>
                </a:solidFill>
                <a:latin typeface="Times New Roman" pitchFamily="18" charset="0"/>
              </a:defRPr>
            </a:lvl7pPr>
            <a:lvl8pPr marL="3305213" indent="-220348" defTabSz="928827" eaLnBrk="0" fontAlgn="base" hangingPunct="0">
              <a:spcBef>
                <a:spcPct val="0"/>
              </a:spcBef>
              <a:spcAft>
                <a:spcPct val="0"/>
              </a:spcAft>
              <a:defRPr sz="2300">
                <a:solidFill>
                  <a:schemeClr val="tx1"/>
                </a:solidFill>
                <a:latin typeface="Times New Roman" pitchFamily="18" charset="0"/>
              </a:defRPr>
            </a:lvl8pPr>
            <a:lvl9pPr marL="3745908" indent="-220348" defTabSz="928827" eaLnBrk="0" fontAlgn="base" hangingPunct="0">
              <a:spcBef>
                <a:spcPct val="0"/>
              </a:spcBef>
              <a:spcAft>
                <a:spcPct val="0"/>
              </a:spcAft>
              <a:defRPr sz="2300">
                <a:solidFill>
                  <a:schemeClr val="tx1"/>
                </a:solidFill>
                <a:latin typeface="Times New Roman" pitchFamily="18" charset="0"/>
              </a:defRPr>
            </a:lvl9pPr>
          </a:lstStyle>
          <a:p>
            <a:fld id="{12817FD7-C616-4776-941F-25E0A325BB72}" type="slidenum">
              <a:rPr lang="en-US" sz="1200"/>
              <a:pPr/>
              <a:t>48</a:t>
            </a:fld>
            <a:endParaRPr lang="en-US" sz="1200" dirty="0"/>
          </a:p>
        </p:txBody>
      </p:sp>
      <p:sp>
        <p:nvSpPr>
          <p:cNvPr id="48131" name="Rectangle 2"/>
          <p:cNvSpPr>
            <a:spLocks noGrp="1" noRot="1" noChangeAspect="1" noChangeArrowheads="1" noTextEdit="1"/>
          </p:cNvSpPr>
          <p:nvPr>
            <p:ph type="sldImg"/>
          </p:nvPr>
        </p:nvSpPr>
        <p:spPr>
          <a:xfrm>
            <a:off x="1203325" y="714375"/>
            <a:ext cx="4603750" cy="3454400"/>
          </a:xfrm>
          <a:ln cap="flat"/>
        </p:spPr>
      </p:sp>
      <p:sp>
        <p:nvSpPr>
          <p:cNvPr id="48132" name="Rectangle 3"/>
          <p:cNvSpPr>
            <a:spLocks noGrp="1" noChangeArrowheads="1"/>
          </p:cNvSpPr>
          <p:nvPr>
            <p:ph type="body" idx="1"/>
          </p:nvPr>
        </p:nvSpPr>
        <p:spPr>
          <a:xfrm>
            <a:off x="947804" y="4411486"/>
            <a:ext cx="5114793" cy="41763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9" tIns="45369" rIns="92359" bIns="45369"/>
          <a:lstStyle/>
          <a:p>
            <a:pPr defTabSz="899752"/>
            <a:endParaRPr lang="en-US" dirty="0"/>
          </a:p>
        </p:txBody>
      </p:sp>
    </p:spTree>
    <p:extLst>
      <p:ext uri="{BB962C8B-B14F-4D97-AF65-F5344CB8AC3E}">
        <p14:creationId xmlns:p14="http://schemas.microsoft.com/office/powerpoint/2010/main" val="19778560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49</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564898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50</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1665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51</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260855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sz="2300">
                <a:solidFill>
                  <a:schemeClr val="tx1"/>
                </a:solidFill>
                <a:latin typeface="Times New Roman" pitchFamily="18" charset="0"/>
              </a:defRPr>
            </a:lvl1pPr>
            <a:lvl2pPr marL="716130" indent="-275434" defTabSz="928827">
              <a:defRPr sz="2300">
                <a:solidFill>
                  <a:schemeClr val="tx1"/>
                </a:solidFill>
                <a:latin typeface="Times New Roman" pitchFamily="18" charset="0"/>
              </a:defRPr>
            </a:lvl2pPr>
            <a:lvl3pPr marL="1101738" indent="-220348" defTabSz="928827">
              <a:defRPr sz="2300">
                <a:solidFill>
                  <a:schemeClr val="tx1"/>
                </a:solidFill>
                <a:latin typeface="Times New Roman" pitchFamily="18" charset="0"/>
              </a:defRPr>
            </a:lvl3pPr>
            <a:lvl4pPr marL="1542433" indent="-220348" defTabSz="928827">
              <a:defRPr sz="2300">
                <a:solidFill>
                  <a:schemeClr val="tx1"/>
                </a:solidFill>
                <a:latin typeface="Times New Roman" pitchFamily="18" charset="0"/>
              </a:defRPr>
            </a:lvl4pPr>
            <a:lvl5pPr marL="1983128" indent="-220348" defTabSz="928827">
              <a:defRPr sz="2300">
                <a:solidFill>
                  <a:schemeClr val="tx1"/>
                </a:solidFill>
                <a:latin typeface="Times New Roman" pitchFamily="18" charset="0"/>
              </a:defRPr>
            </a:lvl5pPr>
            <a:lvl6pPr marL="2423823" indent="-220348" defTabSz="928827" eaLnBrk="0" fontAlgn="base" hangingPunct="0">
              <a:spcBef>
                <a:spcPct val="0"/>
              </a:spcBef>
              <a:spcAft>
                <a:spcPct val="0"/>
              </a:spcAft>
              <a:defRPr sz="2300">
                <a:solidFill>
                  <a:schemeClr val="tx1"/>
                </a:solidFill>
                <a:latin typeface="Times New Roman" pitchFamily="18" charset="0"/>
              </a:defRPr>
            </a:lvl6pPr>
            <a:lvl7pPr marL="2864518" indent="-220348" defTabSz="928827" eaLnBrk="0" fontAlgn="base" hangingPunct="0">
              <a:spcBef>
                <a:spcPct val="0"/>
              </a:spcBef>
              <a:spcAft>
                <a:spcPct val="0"/>
              </a:spcAft>
              <a:defRPr sz="2300">
                <a:solidFill>
                  <a:schemeClr val="tx1"/>
                </a:solidFill>
                <a:latin typeface="Times New Roman" pitchFamily="18" charset="0"/>
              </a:defRPr>
            </a:lvl7pPr>
            <a:lvl8pPr marL="3305213" indent="-220348" defTabSz="928827" eaLnBrk="0" fontAlgn="base" hangingPunct="0">
              <a:spcBef>
                <a:spcPct val="0"/>
              </a:spcBef>
              <a:spcAft>
                <a:spcPct val="0"/>
              </a:spcAft>
              <a:defRPr sz="2300">
                <a:solidFill>
                  <a:schemeClr val="tx1"/>
                </a:solidFill>
                <a:latin typeface="Times New Roman" pitchFamily="18" charset="0"/>
              </a:defRPr>
            </a:lvl8pPr>
            <a:lvl9pPr marL="3745908" indent="-220348" defTabSz="928827" eaLnBrk="0" fontAlgn="base" hangingPunct="0">
              <a:spcBef>
                <a:spcPct val="0"/>
              </a:spcBef>
              <a:spcAft>
                <a:spcPct val="0"/>
              </a:spcAft>
              <a:defRPr sz="2300">
                <a:solidFill>
                  <a:schemeClr val="tx1"/>
                </a:solidFill>
                <a:latin typeface="Times New Roman" pitchFamily="18" charset="0"/>
              </a:defRPr>
            </a:lvl9pPr>
          </a:lstStyle>
          <a:p>
            <a:fld id="{12817FD7-C616-4776-941F-25E0A325BB72}" type="slidenum">
              <a:rPr lang="en-US" sz="1200"/>
              <a:pPr/>
              <a:t>52</a:t>
            </a:fld>
            <a:endParaRPr lang="en-US" sz="1200" dirty="0"/>
          </a:p>
        </p:txBody>
      </p:sp>
      <p:sp>
        <p:nvSpPr>
          <p:cNvPr id="48131" name="Rectangle 2"/>
          <p:cNvSpPr>
            <a:spLocks noGrp="1" noRot="1" noChangeAspect="1" noChangeArrowheads="1" noTextEdit="1"/>
          </p:cNvSpPr>
          <p:nvPr>
            <p:ph type="sldImg"/>
          </p:nvPr>
        </p:nvSpPr>
        <p:spPr>
          <a:xfrm>
            <a:off x="1203325" y="714375"/>
            <a:ext cx="4603750" cy="3454400"/>
          </a:xfrm>
          <a:ln cap="flat"/>
        </p:spPr>
      </p:sp>
      <p:sp>
        <p:nvSpPr>
          <p:cNvPr id="48132" name="Rectangle 3"/>
          <p:cNvSpPr>
            <a:spLocks noGrp="1" noChangeArrowheads="1"/>
          </p:cNvSpPr>
          <p:nvPr>
            <p:ph type="body" idx="1"/>
          </p:nvPr>
        </p:nvSpPr>
        <p:spPr>
          <a:xfrm>
            <a:off x="947804" y="4411486"/>
            <a:ext cx="5114793" cy="41763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9" tIns="45369" rIns="92359" bIns="45369"/>
          <a:lstStyle/>
          <a:p>
            <a:pPr defTabSz="899752"/>
            <a:endParaRPr lang="en-US" dirty="0"/>
          </a:p>
        </p:txBody>
      </p:sp>
    </p:spTree>
    <p:extLst>
      <p:ext uri="{BB962C8B-B14F-4D97-AF65-F5344CB8AC3E}">
        <p14:creationId xmlns:p14="http://schemas.microsoft.com/office/powerpoint/2010/main" val="40859161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53</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746139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54</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425532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pPr/>
              <a:t>55</a:t>
            </a:fld>
            <a:endParaRPr lang="en-US" altLang="en-US" sz="1200" dirty="0"/>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ndParaRPr>
          </a:p>
        </p:txBody>
      </p:sp>
    </p:spTree>
    <p:extLst>
      <p:ext uri="{BB962C8B-B14F-4D97-AF65-F5344CB8AC3E}">
        <p14:creationId xmlns:p14="http://schemas.microsoft.com/office/powerpoint/2010/main" val="585119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5</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464394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56</a:t>
            </a:fld>
            <a:endParaRPr lang="en-US" dirty="0"/>
          </a:p>
        </p:txBody>
      </p:sp>
    </p:spTree>
    <p:extLst>
      <p:ext uri="{BB962C8B-B14F-4D97-AF65-F5344CB8AC3E}">
        <p14:creationId xmlns:p14="http://schemas.microsoft.com/office/powerpoint/2010/main" val="38318152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pPr/>
              <a:t>57</a:t>
            </a:fld>
            <a:endParaRPr lang="en-US" altLang="en-US" sz="1200" dirty="0"/>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ndParaRPr>
          </a:p>
        </p:txBody>
      </p:sp>
    </p:spTree>
    <p:extLst>
      <p:ext uri="{BB962C8B-B14F-4D97-AF65-F5344CB8AC3E}">
        <p14:creationId xmlns:p14="http://schemas.microsoft.com/office/powerpoint/2010/main" val="11060594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pPr/>
              <a:t>58</a:t>
            </a:fld>
            <a:endParaRPr lang="en-US" altLang="en-US" sz="1200" dirty="0"/>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ndParaRPr>
          </a:p>
        </p:txBody>
      </p:sp>
    </p:spTree>
    <p:extLst>
      <p:ext uri="{BB962C8B-B14F-4D97-AF65-F5344CB8AC3E}">
        <p14:creationId xmlns:p14="http://schemas.microsoft.com/office/powerpoint/2010/main" val="13689161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pPr/>
              <a:t>59</a:t>
            </a:fld>
            <a:endParaRPr lang="en-US" altLang="en-US" sz="1200" dirty="0"/>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ndParaRPr>
          </a:p>
        </p:txBody>
      </p:sp>
    </p:spTree>
    <p:extLst>
      <p:ext uri="{BB962C8B-B14F-4D97-AF65-F5344CB8AC3E}">
        <p14:creationId xmlns:p14="http://schemas.microsoft.com/office/powerpoint/2010/main" val="15283501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pPr/>
              <a:t>60</a:t>
            </a:fld>
            <a:endParaRPr lang="en-US" altLang="en-US" sz="1200" dirty="0"/>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ndParaRPr>
          </a:p>
        </p:txBody>
      </p:sp>
    </p:spTree>
    <p:extLst>
      <p:ext uri="{BB962C8B-B14F-4D97-AF65-F5344CB8AC3E}">
        <p14:creationId xmlns:p14="http://schemas.microsoft.com/office/powerpoint/2010/main" val="228839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pPr/>
              <a:t>61</a:t>
            </a:fld>
            <a:endParaRPr lang="en-US" altLang="en-US" sz="1200" dirty="0"/>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ndParaRPr>
          </a:p>
        </p:txBody>
      </p:sp>
    </p:spTree>
    <p:extLst>
      <p:ext uri="{BB962C8B-B14F-4D97-AF65-F5344CB8AC3E}">
        <p14:creationId xmlns:p14="http://schemas.microsoft.com/office/powerpoint/2010/main" val="38540628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pPr/>
              <a:t>62</a:t>
            </a:fld>
            <a:endParaRPr lang="en-US" altLang="en-US" sz="1200" dirty="0"/>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ndParaRPr>
          </a:p>
        </p:txBody>
      </p:sp>
    </p:spTree>
    <p:extLst>
      <p:ext uri="{BB962C8B-B14F-4D97-AF65-F5344CB8AC3E}">
        <p14:creationId xmlns:p14="http://schemas.microsoft.com/office/powerpoint/2010/main" val="11370881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pPr/>
              <a:t>63</a:t>
            </a:fld>
            <a:endParaRPr lang="en-US" altLang="en-US" sz="1200" dirty="0"/>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ndParaRPr>
          </a:p>
        </p:txBody>
      </p:sp>
    </p:spTree>
    <p:extLst>
      <p:ext uri="{BB962C8B-B14F-4D97-AF65-F5344CB8AC3E}">
        <p14:creationId xmlns:p14="http://schemas.microsoft.com/office/powerpoint/2010/main" val="18601817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pPr/>
              <a:t>64</a:t>
            </a:fld>
            <a:endParaRPr lang="en-US" altLang="en-US" sz="1200" dirty="0"/>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ndParaRPr>
          </a:p>
        </p:txBody>
      </p:sp>
    </p:spTree>
    <p:extLst>
      <p:ext uri="{BB962C8B-B14F-4D97-AF65-F5344CB8AC3E}">
        <p14:creationId xmlns:p14="http://schemas.microsoft.com/office/powerpoint/2010/main" val="16735779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pPr/>
              <a:t>65</a:t>
            </a:fld>
            <a:endParaRPr lang="en-US" altLang="en-US" sz="1200" dirty="0"/>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ndParaRPr>
          </a:p>
        </p:txBody>
      </p:sp>
    </p:spTree>
    <p:extLst>
      <p:ext uri="{BB962C8B-B14F-4D97-AF65-F5344CB8AC3E}">
        <p14:creationId xmlns:p14="http://schemas.microsoft.com/office/powerpoint/2010/main" val="2885226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6</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026893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pPr/>
              <a:t>66</a:t>
            </a:fld>
            <a:endParaRPr lang="en-US" altLang="en-US" sz="1200" dirty="0"/>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ndParaRPr>
          </a:p>
        </p:txBody>
      </p:sp>
    </p:spTree>
    <p:extLst>
      <p:ext uri="{BB962C8B-B14F-4D97-AF65-F5344CB8AC3E}">
        <p14:creationId xmlns:p14="http://schemas.microsoft.com/office/powerpoint/2010/main" val="38440514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pPr/>
              <a:t>67</a:t>
            </a:fld>
            <a:endParaRPr lang="en-US" altLang="en-US" sz="1200" dirty="0"/>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ndParaRPr>
          </a:p>
        </p:txBody>
      </p:sp>
    </p:spTree>
    <p:extLst>
      <p:ext uri="{BB962C8B-B14F-4D97-AF65-F5344CB8AC3E}">
        <p14:creationId xmlns:p14="http://schemas.microsoft.com/office/powerpoint/2010/main" val="35169133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pPr/>
              <a:t>68</a:t>
            </a:fld>
            <a:endParaRPr lang="en-US" altLang="en-US" sz="1200" dirty="0"/>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ndParaRPr>
          </a:p>
        </p:txBody>
      </p:sp>
    </p:spTree>
    <p:extLst>
      <p:ext uri="{BB962C8B-B14F-4D97-AF65-F5344CB8AC3E}">
        <p14:creationId xmlns:p14="http://schemas.microsoft.com/office/powerpoint/2010/main" val="17307102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pPr/>
              <a:t>69</a:t>
            </a:fld>
            <a:endParaRPr lang="en-US" altLang="en-US" sz="1200" dirty="0"/>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ndParaRPr>
          </a:p>
        </p:txBody>
      </p:sp>
    </p:spTree>
    <p:extLst>
      <p:ext uri="{BB962C8B-B14F-4D97-AF65-F5344CB8AC3E}">
        <p14:creationId xmlns:p14="http://schemas.microsoft.com/office/powerpoint/2010/main" val="1372261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sz="2300">
                <a:solidFill>
                  <a:schemeClr val="tx1"/>
                </a:solidFill>
                <a:latin typeface="Times New Roman" pitchFamily="18" charset="0"/>
              </a:defRPr>
            </a:lvl1pPr>
            <a:lvl2pPr marL="716130" indent="-275434" defTabSz="928827">
              <a:defRPr sz="2300">
                <a:solidFill>
                  <a:schemeClr val="tx1"/>
                </a:solidFill>
                <a:latin typeface="Times New Roman" pitchFamily="18" charset="0"/>
              </a:defRPr>
            </a:lvl2pPr>
            <a:lvl3pPr marL="1101738" indent="-220348" defTabSz="928827">
              <a:defRPr sz="2300">
                <a:solidFill>
                  <a:schemeClr val="tx1"/>
                </a:solidFill>
                <a:latin typeface="Times New Roman" pitchFamily="18" charset="0"/>
              </a:defRPr>
            </a:lvl3pPr>
            <a:lvl4pPr marL="1542433" indent="-220348" defTabSz="928827">
              <a:defRPr sz="2300">
                <a:solidFill>
                  <a:schemeClr val="tx1"/>
                </a:solidFill>
                <a:latin typeface="Times New Roman" pitchFamily="18" charset="0"/>
              </a:defRPr>
            </a:lvl4pPr>
            <a:lvl5pPr marL="1983128" indent="-220348" defTabSz="928827">
              <a:defRPr sz="2300">
                <a:solidFill>
                  <a:schemeClr val="tx1"/>
                </a:solidFill>
                <a:latin typeface="Times New Roman" pitchFamily="18" charset="0"/>
              </a:defRPr>
            </a:lvl5pPr>
            <a:lvl6pPr marL="2423823" indent="-220348" defTabSz="928827" eaLnBrk="0" fontAlgn="base" hangingPunct="0">
              <a:spcBef>
                <a:spcPct val="0"/>
              </a:spcBef>
              <a:spcAft>
                <a:spcPct val="0"/>
              </a:spcAft>
              <a:defRPr sz="2300">
                <a:solidFill>
                  <a:schemeClr val="tx1"/>
                </a:solidFill>
                <a:latin typeface="Times New Roman" pitchFamily="18" charset="0"/>
              </a:defRPr>
            </a:lvl6pPr>
            <a:lvl7pPr marL="2864518" indent="-220348" defTabSz="928827" eaLnBrk="0" fontAlgn="base" hangingPunct="0">
              <a:spcBef>
                <a:spcPct val="0"/>
              </a:spcBef>
              <a:spcAft>
                <a:spcPct val="0"/>
              </a:spcAft>
              <a:defRPr sz="2300">
                <a:solidFill>
                  <a:schemeClr val="tx1"/>
                </a:solidFill>
                <a:latin typeface="Times New Roman" pitchFamily="18" charset="0"/>
              </a:defRPr>
            </a:lvl7pPr>
            <a:lvl8pPr marL="3305213" indent="-220348" defTabSz="928827" eaLnBrk="0" fontAlgn="base" hangingPunct="0">
              <a:spcBef>
                <a:spcPct val="0"/>
              </a:spcBef>
              <a:spcAft>
                <a:spcPct val="0"/>
              </a:spcAft>
              <a:defRPr sz="2300">
                <a:solidFill>
                  <a:schemeClr val="tx1"/>
                </a:solidFill>
                <a:latin typeface="Times New Roman" pitchFamily="18" charset="0"/>
              </a:defRPr>
            </a:lvl8pPr>
            <a:lvl9pPr marL="3745908" indent="-220348" defTabSz="928827" eaLnBrk="0" fontAlgn="base" hangingPunct="0">
              <a:spcBef>
                <a:spcPct val="0"/>
              </a:spcBef>
              <a:spcAft>
                <a:spcPct val="0"/>
              </a:spcAft>
              <a:defRPr sz="2300">
                <a:solidFill>
                  <a:schemeClr val="tx1"/>
                </a:solidFill>
                <a:latin typeface="Times New Roman" pitchFamily="18" charset="0"/>
              </a:defRPr>
            </a:lvl9pPr>
          </a:lstStyle>
          <a:p>
            <a:fld id="{12817FD7-C616-4776-941F-25E0A325BB72}" type="slidenum">
              <a:rPr lang="en-US" sz="1200"/>
              <a:pPr/>
              <a:t>7</a:t>
            </a:fld>
            <a:endParaRPr lang="en-US" sz="1200" dirty="0"/>
          </a:p>
        </p:txBody>
      </p:sp>
      <p:sp>
        <p:nvSpPr>
          <p:cNvPr id="48131" name="Rectangle 2"/>
          <p:cNvSpPr>
            <a:spLocks noGrp="1" noRot="1" noChangeAspect="1" noChangeArrowheads="1" noTextEdit="1"/>
          </p:cNvSpPr>
          <p:nvPr>
            <p:ph type="sldImg"/>
          </p:nvPr>
        </p:nvSpPr>
        <p:spPr>
          <a:xfrm>
            <a:off x="1203325" y="714375"/>
            <a:ext cx="4603750" cy="3454400"/>
          </a:xfrm>
          <a:ln cap="flat"/>
        </p:spPr>
      </p:sp>
      <p:sp>
        <p:nvSpPr>
          <p:cNvPr id="48132" name="Rectangle 3"/>
          <p:cNvSpPr>
            <a:spLocks noGrp="1" noChangeArrowheads="1"/>
          </p:cNvSpPr>
          <p:nvPr>
            <p:ph type="body" idx="1"/>
          </p:nvPr>
        </p:nvSpPr>
        <p:spPr>
          <a:xfrm>
            <a:off x="947804" y="4411486"/>
            <a:ext cx="5114793" cy="41763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9" tIns="45369" rIns="92359" bIns="45369"/>
          <a:lstStyle/>
          <a:p>
            <a:pPr defTabSz="899752"/>
            <a:endParaRPr lang="en-US" dirty="0"/>
          </a:p>
        </p:txBody>
      </p:sp>
    </p:spTree>
    <p:extLst>
      <p:ext uri="{BB962C8B-B14F-4D97-AF65-F5344CB8AC3E}">
        <p14:creationId xmlns:p14="http://schemas.microsoft.com/office/powerpoint/2010/main" val="1649760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8</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42290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4">
              <a:defRPr sz="2400">
                <a:solidFill>
                  <a:schemeClr val="tx1"/>
                </a:solidFill>
                <a:latin typeface="Times New Roman" charset="0"/>
                <a:ea typeface="ＭＳ Ｐゴシック" charset="-128"/>
              </a:defRPr>
            </a:lvl1pPr>
            <a:lvl2pPr marL="37926167" indent="-37469034" defTabSz="926964">
              <a:defRPr sz="2400">
                <a:solidFill>
                  <a:schemeClr val="tx1"/>
                </a:solidFill>
                <a:latin typeface="Times New Roman" charset="0"/>
                <a:ea typeface="ＭＳ Ｐゴシック" charset="-128"/>
              </a:defRPr>
            </a:lvl2pPr>
            <a:lvl3pPr marL="1142833" indent="-228567" defTabSz="926964">
              <a:defRPr sz="2400">
                <a:solidFill>
                  <a:schemeClr val="tx1"/>
                </a:solidFill>
                <a:latin typeface="Times New Roman" charset="0"/>
                <a:ea typeface="ＭＳ Ｐゴシック" charset="-128"/>
              </a:defRPr>
            </a:lvl3pPr>
            <a:lvl4pPr marL="1599965" indent="-228567" defTabSz="926964">
              <a:defRPr sz="2400">
                <a:solidFill>
                  <a:schemeClr val="tx1"/>
                </a:solidFill>
                <a:latin typeface="Times New Roman" charset="0"/>
                <a:ea typeface="ＭＳ Ｐゴシック" charset="-128"/>
              </a:defRPr>
            </a:lvl4pPr>
            <a:lvl5pPr marL="2057099" indent="-228567" defTabSz="926964">
              <a:defRPr sz="2400">
                <a:solidFill>
                  <a:schemeClr val="tx1"/>
                </a:solidFill>
                <a:latin typeface="Times New Roman" charset="0"/>
                <a:ea typeface="ＭＳ Ｐゴシック" charset="-128"/>
              </a:defRPr>
            </a:lvl5pPr>
            <a:lvl6pPr marL="2514232" indent="-228567" defTabSz="926964" eaLnBrk="0" fontAlgn="base" hangingPunct="0">
              <a:spcBef>
                <a:spcPct val="0"/>
              </a:spcBef>
              <a:spcAft>
                <a:spcPct val="0"/>
              </a:spcAft>
              <a:defRPr sz="2400">
                <a:solidFill>
                  <a:schemeClr val="tx1"/>
                </a:solidFill>
                <a:latin typeface="Times New Roman" charset="0"/>
                <a:ea typeface="ＭＳ Ｐゴシック" charset="-128"/>
              </a:defRPr>
            </a:lvl6pPr>
            <a:lvl7pPr marL="2971364" indent="-228567" defTabSz="926964" eaLnBrk="0" fontAlgn="base" hangingPunct="0">
              <a:spcBef>
                <a:spcPct val="0"/>
              </a:spcBef>
              <a:spcAft>
                <a:spcPct val="0"/>
              </a:spcAft>
              <a:defRPr sz="2400">
                <a:solidFill>
                  <a:schemeClr val="tx1"/>
                </a:solidFill>
                <a:latin typeface="Times New Roman" charset="0"/>
                <a:ea typeface="ＭＳ Ｐゴシック" charset="-128"/>
              </a:defRPr>
            </a:lvl7pPr>
            <a:lvl8pPr marL="3428498" indent="-228567" defTabSz="926964" eaLnBrk="0" fontAlgn="base" hangingPunct="0">
              <a:spcBef>
                <a:spcPct val="0"/>
              </a:spcBef>
              <a:spcAft>
                <a:spcPct val="0"/>
              </a:spcAft>
              <a:defRPr sz="2400">
                <a:solidFill>
                  <a:schemeClr val="tx1"/>
                </a:solidFill>
                <a:latin typeface="Times New Roman" charset="0"/>
                <a:ea typeface="ＭＳ Ｐゴシック" charset="-128"/>
              </a:defRPr>
            </a:lvl8pPr>
            <a:lvl9pPr marL="3885630" indent="-228567" defTabSz="926964" eaLnBrk="0" fontAlgn="base" hangingPunct="0">
              <a:spcBef>
                <a:spcPct val="0"/>
              </a:spcBef>
              <a:spcAft>
                <a:spcPct val="0"/>
              </a:spcAft>
              <a:defRPr sz="24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9</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3957639" y="-1587"/>
            <a:ext cx="3081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3957639" y="8820150"/>
            <a:ext cx="30813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7" tIns="0" rIns="19357"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8574" y="8820150"/>
            <a:ext cx="30813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8574" y="-1587"/>
            <a:ext cx="3081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00" tIns="44050" rIns="88100" bIns="4405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24274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PPT 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lgn="l">
              <a:defRPr dirty="0"/>
            </a:lvl1pPr>
          </a:lstStyle>
          <a:p>
            <a:pPr>
              <a:defRPr/>
            </a:pPr>
            <a:endParaRPr lang="en-US" dirty="0"/>
          </a:p>
        </p:txBody>
      </p:sp>
      <p:sp>
        <p:nvSpPr>
          <p:cNvPr id="6" name="Footer Placeholder 4"/>
          <p:cNvSpPr>
            <a:spLocks noGrp="1"/>
          </p:cNvSpPr>
          <p:nvPr>
            <p:ph type="ftr" sz="quarter" idx="11"/>
          </p:nvPr>
        </p:nvSpPr>
        <p:spPr/>
        <p:txBody>
          <a:bodyPr/>
          <a:lstStyle>
            <a:lvl1pPr>
              <a:defRPr dirty="0"/>
            </a:lvl1pPr>
          </a:lstStyle>
          <a:p>
            <a:pPr>
              <a:defRPr/>
            </a:pPr>
            <a:r>
              <a:rPr lang="en-US" dirty="0"/>
              <a:t>‹#›</a:t>
            </a:r>
          </a:p>
        </p:txBody>
      </p:sp>
    </p:spTree>
    <p:extLst>
      <p:ext uri="{BB962C8B-B14F-4D97-AF65-F5344CB8AC3E}">
        <p14:creationId xmlns:p14="http://schemas.microsoft.com/office/powerpoint/2010/main" val="1184965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PPT Template-in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5552"/>
            <a:ext cx="8229600" cy="1143000"/>
          </a:xfrm>
        </p:spPr>
        <p:txBody>
          <a:bodyPr/>
          <a:lstStyle>
            <a:lvl1pPr>
              <a:defRPr b="1">
                <a:latin typeface="+mj-lt"/>
              </a:defRPr>
            </a:lvl1pPr>
          </a:lstStyle>
          <a:p>
            <a:r>
              <a:rPr lang="en-US" dirty="0"/>
              <a:t>Click to edit Master title style</a:t>
            </a:r>
          </a:p>
        </p:txBody>
      </p:sp>
      <p:sp>
        <p:nvSpPr>
          <p:cNvPr id="3" name="Content Placeholder 2"/>
          <p:cNvSpPr>
            <a:spLocks noGrp="1"/>
          </p:cNvSpPr>
          <p:nvPr>
            <p:ph idx="1"/>
          </p:nvPr>
        </p:nvSpPr>
        <p:spPr>
          <a:xfrm>
            <a:off x="457200" y="1594104"/>
            <a:ext cx="8229600" cy="460825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1"/>
          </p:nvPr>
        </p:nvSpPr>
        <p:spPr>
          <a:xfrm>
            <a:off x="7693152" y="6202363"/>
            <a:ext cx="1350264" cy="365125"/>
          </a:xfrm>
        </p:spPr>
        <p:txBody>
          <a:bodyPr/>
          <a:lstStyle>
            <a:lvl1pPr>
              <a:defRPr sz="1200"/>
            </a:lvl1pPr>
          </a:lstStyle>
          <a:p>
            <a:pPr>
              <a:defRPr/>
            </a:pPr>
            <a:fld id="{78D36833-ABBA-4130-9A21-F888BDA3E9A9}" type="slidenum">
              <a:rPr lang="en-US" smtClean="0"/>
              <a:pPr>
                <a:defRPr/>
              </a:pPr>
              <a:t>‹#›</a:t>
            </a:fld>
            <a:endParaRPr lang="en-US" dirty="0"/>
          </a:p>
        </p:txBody>
      </p:sp>
    </p:spTree>
    <p:extLst>
      <p:ext uri="{BB962C8B-B14F-4D97-AF65-F5344CB8AC3E}">
        <p14:creationId xmlns:p14="http://schemas.microsoft.com/office/powerpoint/2010/main" val="271633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PPT Template-i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lgn="l">
              <a:defRPr dirty="0"/>
            </a:lvl1pPr>
          </a:lstStyle>
          <a:p>
            <a:pPr>
              <a:defRPr/>
            </a:pPr>
            <a:endParaRPr lang="en-US" dirty="0"/>
          </a:p>
        </p:txBody>
      </p:sp>
      <p:sp>
        <p:nvSpPr>
          <p:cNvPr id="6" name="Footer Placeholder 4"/>
          <p:cNvSpPr>
            <a:spLocks noGrp="1"/>
          </p:cNvSpPr>
          <p:nvPr>
            <p:ph type="ftr" sz="quarter" idx="11"/>
          </p:nvPr>
        </p:nvSpPr>
        <p:spPr/>
        <p:txBody>
          <a:bodyPr/>
          <a:lstStyle>
            <a:lvl1pPr>
              <a:defRPr dirty="0"/>
            </a:lvl1pPr>
          </a:lstStyle>
          <a:p>
            <a:pPr>
              <a:defRPr/>
            </a:pPr>
            <a:r>
              <a:rPr lang="en-US" dirty="0"/>
              <a:t>‹#›</a:t>
            </a:r>
          </a:p>
        </p:txBody>
      </p:sp>
      <p:sp>
        <p:nvSpPr>
          <p:cNvPr id="7" name="Slide Number Placeholder 5"/>
          <p:cNvSpPr>
            <a:spLocks noGrp="1"/>
          </p:cNvSpPr>
          <p:nvPr>
            <p:ph type="sldNum" sz="quarter" idx="12"/>
          </p:nvPr>
        </p:nvSpPr>
        <p:spPr>
          <a:xfrm>
            <a:off x="6934200" y="6324600"/>
            <a:ext cx="2133600" cy="365125"/>
          </a:xfrm>
          <a:prstGeom prst="rect">
            <a:avLst/>
          </a:prstGeom>
        </p:spPr>
        <p:txBody>
          <a:bodyPr/>
          <a:lstStyle>
            <a:lvl1pPr>
              <a:defRPr/>
            </a:lvl1pPr>
          </a:lstStyle>
          <a:p>
            <a:pPr>
              <a:defRPr/>
            </a:pPr>
            <a:fld id="{D650B471-C5DB-49EF-A362-F2D70F5D547B}" type="slidenum">
              <a:rPr lang="en-US"/>
              <a:pPr>
                <a:defRPr/>
              </a:pPr>
              <a:t>‹#›</a:t>
            </a:fld>
            <a:endParaRPr lang="en-US" dirty="0"/>
          </a:p>
        </p:txBody>
      </p:sp>
    </p:spTree>
    <p:extLst>
      <p:ext uri="{BB962C8B-B14F-4D97-AF65-F5344CB8AC3E}">
        <p14:creationId xmlns:p14="http://schemas.microsoft.com/office/powerpoint/2010/main" val="2205332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PPT Template-i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lgn="l">
              <a:defRPr dirty="0"/>
            </a:lvl1pPr>
          </a:lstStyle>
          <a:p>
            <a:pPr>
              <a:defRPr/>
            </a:pPr>
            <a:endParaRPr lang="en-US" dirty="0"/>
          </a:p>
        </p:txBody>
      </p:sp>
      <p:sp>
        <p:nvSpPr>
          <p:cNvPr id="7" name="Footer Placeholder 4"/>
          <p:cNvSpPr>
            <a:spLocks noGrp="1"/>
          </p:cNvSpPr>
          <p:nvPr>
            <p:ph type="ftr" sz="quarter" idx="11"/>
          </p:nvPr>
        </p:nvSpPr>
        <p:spPr/>
        <p:txBody>
          <a:bodyPr/>
          <a:lstStyle>
            <a:lvl1pPr>
              <a:defRPr dirty="0"/>
            </a:lvl1pPr>
          </a:lstStyle>
          <a:p>
            <a:pPr>
              <a:defRPr/>
            </a:pPr>
            <a:r>
              <a:rPr lang="en-US" dirty="0"/>
              <a:t>‹#›</a:t>
            </a:r>
          </a:p>
        </p:txBody>
      </p:sp>
      <p:sp>
        <p:nvSpPr>
          <p:cNvPr id="8" name="Slide Number Placeholder 5"/>
          <p:cNvSpPr>
            <a:spLocks noGrp="1"/>
          </p:cNvSpPr>
          <p:nvPr>
            <p:ph type="sldNum" sz="quarter" idx="12"/>
          </p:nvPr>
        </p:nvSpPr>
        <p:spPr>
          <a:xfrm>
            <a:off x="6934200" y="6324600"/>
            <a:ext cx="2133600" cy="365125"/>
          </a:xfrm>
          <a:prstGeom prst="rect">
            <a:avLst/>
          </a:prstGeom>
        </p:spPr>
        <p:txBody>
          <a:bodyPr/>
          <a:lstStyle>
            <a:lvl1pPr>
              <a:defRPr sz="1400">
                <a:latin typeface="Cambria" panose="02040503050406030204" pitchFamily="18" charset="0"/>
              </a:defRPr>
            </a:lvl1pPr>
          </a:lstStyle>
          <a:p>
            <a:pPr>
              <a:defRPr/>
            </a:pPr>
            <a:fld id="{86444539-0ED3-4880-B59B-1FB538591F9E}" type="slidenum">
              <a:rPr lang="en-US" smtClean="0"/>
              <a:pPr>
                <a:defRPr/>
              </a:pPr>
              <a:t>‹#›</a:t>
            </a:fld>
            <a:endParaRPr lang="en-US" dirty="0"/>
          </a:p>
        </p:txBody>
      </p:sp>
    </p:spTree>
    <p:extLst>
      <p:ext uri="{BB962C8B-B14F-4D97-AF65-F5344CB8AC3E}">
        <p14:creationId xmlns:p14="http://schemas.microsoft.com/office/powerpoint/2010/main" val="283419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PPT Template-i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lgn="l">
              <a:defRPr dirty="0"/>
            </a:lvl1pPr>
          </a:lstStyle>
          <a:p>
            <a:pPr>
              <a:defRPr/>
            </a:pPr>
            <a:endParaRPr lang="en-US" dirty="0"/>
          </a:p>
        </p:txBody>
      </p:sp>
      <p:sp>
        <p:nvSpPr>
          <p:cNvPr id="9" name="Footer Placeholder 4"/>
          <p:cNvSpPr>
            <a:spLocks noGrp="1"/>
          </p:cNvSpPr>
          <p:nvPr>
            <p:ph type="ftr" sz="quarter" idx="11"/>
          </p:nvPr>
        </p:nvSpPr>
        <p:spPr/>
        <p:txBody>
          <a:bodyPr/>
          <a:lstStyle>
            <a:lvl1pPr>
              <a:defRPr dirty="0"/>
            </a:lvl1pPr>
          </a:lstStyle>
          <a:p>
            <a:pPr>
              <a:defRPr/>
            </a:pPr>
            <a:r>
              <a:rPr lang="en-US" dirty="0"/>
              <a:t>‹#›</a:t>
            </a:r>
          </a:p>
        </p:txBody>
      </p:sp>
      <p:sp>
        <p:nvSpPr>
          <p:cNvPr id="10" name="Slide Number Placeholder 5"/>
          <p:cNvSpPr>
            <a:spLocks noGrp="1"/>
          </p:cNvSpPr>
          <p:nvPr>
            <p:ph type="sldNum" sz="quarter" idx="12"/>
          </p:nvPr>
        </p:nvSpPr>
        <p:spPr>
          <a:xfrm>
            <a:off x="6934200" y="6324600"/>
            <a:ext cx="2133600" cy="365125"/>
          </a:xfrm>
          <a:prstGeom prst="rect">
            <a:avLst/>
          </a:prstGeom>
        </p:spPr>
        <p:txBody>
          <a:bodyPr/>
          <a:lstStyle>
            <a:lvl1pPr>
              <a:defRPr/>
            </a:lvl1pPr>
          </a:lstStyle>
          <a:p>
            <a:pPr>
              <a:defRPr/>
            </a:pPr>
            <a:fld id="{C532021B-3A55-4395-9703-7353D936AAC8}" type="slidenum">
              <a:rPr lang="en-US"/>
              <a:pPr>
                <a:defRPr/>
              </a:pPr>
              <a:t>‹#›</a:t>
            </a:fld>
            <a:endParaRPr lang="en-US" dirty="0"/>
          </a:p>
        </p:txBody>
      </p:sp>
    </p:spTree>
    <p:extLst>
      <p:ext uri="{BB962C8B-B14F-4D97-AF65-F5344CB8AC3E}">
        <p14:creationId xmlns:p14="http://schemas.microsoft.com/office/powerpoint/2010/main" val="409963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PPT Template-i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lgn="l">
              <a:defRPr dirty="0"/>
            </a:lvl1pPr>
          </a:lstStyle>
          <a:p>
            <a:pPr>
              <a:defRPr/>
            </a:pPr>
            <a:endParaRPr lang="en-US" dirty="0"/>
          </a:p>
        </p:txBody>
      </p:sp>
      <p:sp>
        <p:nvSpPr>
          <p:cNvPr id="5" name="Footer Placeholder 4"/>
          <p:cNvSpPr>
            <a:spLocks noGrp="1"/>
          </p:cNvSpPr>
          <p:nvPr>
            <p:ph type="ftr" sz="quarter" idx="11"/>
          </p:nvPr>
        </p:nvSpPr>
        <p:spPr/>
        <p:txBody>
          <a:bodyPr/>
          <a:lstStyle>
            <a:lvl1pPr>
              <a:defRPr dirty="0"/>
            </a:lvl1pPr>
          </a:lstStyle>
          <a:p>
            <a:pPr>
              <a:defRPr/>
            </a:pPr>
            <a:r>
              <a:rPr lang="en-US" dirty="0"/>
              <a:t>‹#›</a:t>
            </a:r>
          </a:p>
        </p:txBody>
      </p:sp>
      <p:sp>
        <p:nvSpPr>
          <p:cNvPr id="6" name="Slide Number Placeholder 5"/>
          <p:cNvSpPr>
            <a:spLocks noGrp="1"/>
          </p:cNvSpPr>
          <p:nvPr>
            <p:ph type="sldNum" sz="quarter" idx="12"/>
          </p:nvPr>
        </p:nvSpPr>
        <p:spPr>
          <a:xfrm>
            <a:off x="6934200" y="6324600"/>
            <a:ext cx="2133600" cy="365125"/>
          </a:xfrm>
          <a:prstGeom prst="rect">
            <a:avLst/>
          </a:prstGeom>
        </p:spPr>
        <p:txBody>
          <a:bodyPr/>
          <a:lstStyle>
            <a:lvl1pPr>
              <a:defRPr/>
            </a:lvl1pPr>
          </a:lstStyle>
          <a:p>
            <a:pPr>
              <a:defRPr/>
            </a:pPr>
            <a:fld id="{924A2A14-7CEA-45D2-A179-0AB3C0FE5F35}" type="slidenum">
              <a:rPr lang="en-US"/>
              <a:pPr>
                <a:defRPr/>
              </a:pPr>
              <a:t>‹#›</a:t>
            </a:fld>
            <a:endParaRPr lang="en-US" dirty="0"/>
          </a:p>
        </p:txBody>
      </p:sp>
    </p:spTree>
    <p:extLst>
      <p:ext uri="{BB962C8B-B14F-4D97-AF65-F5344CB8AC3E}">
        <p14:creationId xmlns:p14="http://schemas.microsoft.com/office/powerpoint/2010/main" val="1546280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PPT Template-i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lgn="l">
              <a:defRPr dirty="0"/>
            </a:lvl1pPr>
          </a:lstStyle>
          <a:p>
            <a:pPr>
              <a:defRPr/>
            </a:pPr>
            <a:endParaRPr lang="en-US" dirty="0"/>
          </a:p>
        </p:txBody>
      </p:sp>
      <p:sp>
        <p:nvSpPr>
          <p:cNvPr id="4" name="Footer Placeholder 4"/>
          <p:cNvSpPr>
            <a:spLocks noGrp="1"/>
          </p:cNvSpPr>
          <p:nvPr>
            <p:ph type="ftr" sz="quarter" idx="11"/>
          </p:nvPr>
        </p:nvSpPr>
        <p:spPr/>
        <p:txBody>
          <a:bodyPr/>
          <a:lstStyle>
            <a:lvl1pPr>
              <a:defRPr dirty="0"/>
            </a:lvl1pPr>
          </a:lstStyle>
          <a:p>
            <a:pPr>
              <a:defRPr/>
            </a:pPr>
            <a:r>
              <a:rPr lang="en-US" dirty="0"/>
              <a:t>‹#›</a:t>
            </a:r>
          </a:p>
        </p:txBody>
      </p:sp>
      <p:sp>
        <p:nvSpPr>
          <p:cNvPr id="5" name="Slide Number Placeholder 5"/>
          <p:cNvSpPr>
            <a:spLocks noGrp="1"/>
          </p:cNvSpPr>
          <p:nvPr>
            <p:ph type="sldNum" sz="quarter" idx="12"/>
          </p:nvPr>
        </p:nvSpPr>
        <p:spPr>
          <a:xfrm>
            <a:off x="6934200" y="6324600"/>
            <a:ext cx="2133600" cy="365125"/>
          </a:xfrm>
          <a:prstGeom prst="rect">
            <a:avLst/>
          </a:prstGeom>
        </p:spPr>
        <p:txBody>
          <a:bodyPr/>
          <a:lstStyle>
            <a:lvl1pPr>
              <a:defRPr/>
            </a:lvl1pPr>
          </a:lstStyle>
          <a:p>
            <a:pPr>
              <a:defRPr/>
            </a:pPr>
            <a:fld id="{5885DC9D-9DDF-4790-BBD7-09494590BEA2}" type="slidenum">
              <a:rPr lang="en-US"/>
              <a:pPr>
                <a:defRPr/>
              </a:pPr>
              <a:t>‹#›</a:t>
            </a:fld>
            <a:endParaRPr lang="en-US" dirty="0"/>
          </a:p>
        </p:txBody>
      </p:sp>
    </p:spTree>
    <p:extLst>
      <p:ext uri="{BB962C8B-B14F-4D97-AF65-F5344CB8AC3E}">
        <p14:creationId xmlns:p14="http://schemas.microsoft.com/office/powerpoint/2010/main" val="341377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PPT Template-i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lgn="l">
              <a:defRPr dirty="0"/>
            </a:lvl1pPr>
          </a:lstStyle>
          <a:p>
            <a:pPr>
              <a:defRPr/>
            </a:pPr>
            <a:endParaRPr lang="en-US" dirty="0"/>
          </a:p>
        </p:txBody>
      </p:sp>
      <p:sp>
        <p:nvSpPr>
          <p:cNvPr id="7" name="Footer Placeholder 4"/>
          <p:cNvSpPr>
            <a:spLocks noGrp="1"/>
          </p:cNvSpPr>
          <p:nvPr>
            <p:ph type="ftr" sz="quarter" idx="11"/>
          </p:nvPr>
        </p:nvSpPr>
        <p:spPr/>
        <p:txBody>
          <a:bodyPr/>
          <a:lstStyle>
            <a:lvl1pPr>
              <a:defRPr dirty="0"/>
            </a:lvl1pPr>
          </a:lstStyle>
          <a:p>
            <a:pPr>
              <a:defRPr/>
            </a:pPr>
            <a:r>
              <a:rPr lang="en-US" dirty="0"/>
              <a:t>‹#›</a:t>
            </a:r>
          </a:p>
        </p:txBody>
      </p:sp>
      <p:sp>
        <p:nvSpPr>
          <p:cNvPr id="8" name="Slide Number Placeholder 5"/>
          <p:cNvSpPr>
            <a:spLocks noGrp="1"/>
          </p:cNvSpPr>
          <p:nvPr>
            <p:ph type="sldNum" sz="quarter" idx="12"/>
          </p:nvPr>
        </p:nvSpPr>
        <p:spPr>
          <a:xfrm>
            <a:off x="6934200" y="6324600"/>
            <a:ext cx="2133600" cy="365125"/>
          </a:xfrm>
          <a:prstGeom prst="rect">
            <a:avLst/>
          </a:prstGeom>
        </p:spPr>
        <p:txBody>
          <a:bodyPr/>
          <a:lstStyle>
            <a:lvl1pPr>
              <a:defRPr/>
            </a:lvl1pPr>
          </a:lstStyle>
          <a:p>
            <a:pPr>
              <a:defRPr/>
            </a:pPr>
            <a:fld id="{B90C54D8-5941-4DF1-AF17-3B93CECC7F61}" type="slidenum">
              <a:rPr lang="en-US"/>
              <a:pPr>
                <a:defRPr/>
              </a:pPr>
              <a:t>‹#›</a:t>
            </a:fld>
            <a:endParaRPr lang="en-US" dirty="0"/>
          </a:p>
        </p:txBody>
      </p:sp>
    </p:spTree>
    <p:extLst>
      <p:ext uri="{BB962C8B-B14F-4D97-AF65-F5344CB8AC3E}">
        <p14:creationId xmlns:p14="http://schemas.microsoft.com/office/powerpoint/2010/main" val="906339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2" descr="PPT Template-inner.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43675" y="63150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chemeClr val="tx1"/>
                </a:solidFill>
                <a:latin typeface="Cambria"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dirty="0">
                <a:solidFill>
                  <a:srgbClr val="898989"/>
                </a:solidFill>
                <a:latin typeface="Cambria" pitchFamily="18" charset="0"/>
              </a:defRPr>
            </a:lvl1pPr>
          </a:lstStyle>
          <a:p>
            <a:pPr>
              <a:defRPr/>
            </a:pPr>
            <a:r>
              <a:rPr lang="en-US" dirty="0"/>
              <a:t>‹#›</a:t>
            </a:r>
          </a:p>
        </p:txBody>
      </p:sp>
    </p:spTree>
    <p:extLst>
      <p:ext uri="{BB962C8B-B14F-4D97-AF65-F5344CB8AC3E}">
        <p14:creationId xmlns:p14="http://schemas.microsoft.com/office/powerpoint/2010/main" val="195774779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4" r:id="rId8"/>
  </p:sldLayoutIdLst>
  <p:hf hdr="0" ftr="0" dt="0"/>
  <p:txStyles>
    <p:titleStyle>
      <a:lvl1pPr algn="ctr" defTabSz="457200" rtl="0" eaLnBrk="0" fontAlgn="base" hangingPunct="0">
        <a:spcBef>
          <a:spcPct val="0"/>
        </a:spcBef>
        <a:spcAft>
          <a:spcPct val="0"/>
        </a:spcAft>
        <a:defRPr sz="4400" kern="1200">
          <a:solidFill>
            <a:srgbClr val="632523"/>
          </a:solidFill>
          <a:latin typeface="Cambria" pitchFamily="18" charset="0"/>
          <a:ea typeface="MS PGothic" pitchFamily="34" charset="-128"/>
          <a:cs typeface="Cambria" pitchFamily="18" charset="0"/>
        </a:defRPr>
      </a:lvl1pPr>
      <a:lvl2pPr algn="ctr" defTabSz="457200" rtl="0" eaLnBrk="0" fontAlgn="base" hangingPunct="0">
        <a:spcBef>
          <a:spcPct val="0"/>
        </a:spcBef>
        <a:spcAft>
          <a:spcPct val="0"/>
        </a:spcAft>
        <a:defRPr sz="4400">
          <a:solidFill>
            <a:srgbClr val="632523"/>
          </a:solidFill>
          <a:latin typeface="Cambria" pitchFamily="18" charset="0"/>
          <a:ea typeface="MS PGothic" pitchFamily="34" charset="-128"/>
          <a:cs typeface="Cambria" pitchFamily="18" charset="0"/>
        </a:defRPr>
      </a:lvl2pPr>
      <a:lvl3pPr algn="ctr" defTabSz="457200" rtl="0" eaLnBrk="0" fontAlgn="base" hangingPunct="0">
        <a:spcBef>
          <a:spcPct val="0"/>
        </a:spcBef>
        <a:spcAft>
          <a:spcPct val="0"/>
        </a:spcAft>
        <a:defRPr sz="4400">
          <a:solidFill>
            <a:srgbClr val="632523"/>
          </a:solidFill>
          <a:latin typeface="Cambria" pitchFamily="18" charset="0"/>
          <a:ea typeface="MS PGothic" pitchFamily="34" charset="-128"/>
          <a:cs typeface="Cambria" pitchFamily="18" charset="0"/>
        </a:defRPr>
      </a:lvl3pPr>
      <a:lvl4pPr algn="ctr" defTabSz="457200" rtl="0" eaLnBrk="0" fontAlgn="base" hangingPunct="0">
        <a:spcBef>
          <a:spcPct val="0"/>
        </a:spcBef>
        <a:spcAft>
          <a:spcPct val="0"/>
        </a:spcAft>
        <a:defRPr sz="4400">
          <a:solidFill>
            <a:srgbClr val="632523"/>
          </a:solidFill>
          <a:latin typeface="Cambria" pitchFamily="18" charset="0"/>
          <a:ea typeface="MS PGothic" pitchFamily="34" charset="-128"/>
          <a:cs typeface="Cambria" pitchFamily="18" charset="0"/>
        </a:defRPr>
      </a:lvl4pPr>
      <a:lvl5pPr algn="ctr" defTabSz="457200" rtl="0" eaLnBrk="0" fontAlgn="base" hangingPunct="0">
        <a:spcBef>
          <a:spcPct val="0"/>
        </a:spcBef>
        <a:spcAft>
          <a:spcPct val="0"/>
        </a:spcAft>
        <a:defRPr sz="4400">
          <a:solidFill>
            <a:srgbClr val="632523"/>
          </a:solidFill>
          <a:latin typeface="Cambria" pitchFamily="18" charset="0"/>
          <a:ea typeface="MS PGothic" pitchFamily="34" charset="-128"/>
          <a:cs typeface="Cambria" pitchFamily="18" charset="0"/>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Clr>
          <a:srgbClr val="790039"/>
        </a:buClr>
        <a:buSzPct val="75000"/>
        <a:buFont typeface="Courier New" pitchFamily="49" charset="0"/>
        <a:buChar char="♦"/>
        <a:defRPr sz="3200" kern="1200">
          <a:solidFill>
            <a:schemeClr val="tx1"/>
          </a:solidFill>
          <a:latin typeface="Cambria" pitchFamily="18" charset="0"/>
          <a:ea typeface="MS PGothic" pitchFamily="34" charset="-128"/>
          <a:cs typeface="Cambria" pitchFamily="18" charset="0"/>
        </a:defRPr>
      </a:lvl1pPr>
      <a:lvl2pPr marL="742950" indent="-285750" algn="l" defTabSz="457200" rtl="0" eaLnBrk="0" fontAlgn="base" hangingPunct="0">
        <a:spcBef>
          <a:spcPct val="20000"/>
        </a:spcBef>
        <a:spcAft>
          <a:spcPct val="0"/>
        </a:spcAft>
        <a:buClr>
          <a:srgbClr val="790039"/>
        </a:buClr>
        <a:buSzPct val="75000"/>
        <a:buFont typeface="Arial" charset="0"/>
        <a:buChar char="○"/>
        <a:defRPr sz="2800" kern="1200">
          <a:solidFill>
            <a:schemeClr val="tx1"/>
          </a:solidFill>
          <a:latin typeface="Cambria" pitchFamily="18" charset="0"/>
          <a:ea typeface="MS PGothic" pitchFamily="34" charset="-128"/>
          <a:cs typeface="+mn-cs"/>
        </a:defRPr>
      </a:lvl2pPr>
      <a:lvl3pPr marL="1143000" indent="-228600" algn="l" defTabSz="457200" rtl="0" eaLnBrk="0" fontAlgn="base" hangingPunct="0">
        <a:spcBef>
          <a:spcPct val="20000"/>
        </a:spcBef>
        <a:spcAft>
          <a:spcPct val="0"/>
        </a:spcAft>
        <a:buClr>
          <a:srgbClr val="790039"/>
        </a:buClr>
        <a:buSzPct val="75000"/>
        <a:buFont typeface="Wingdings" pitchFamily="2" charset="2"/>
        <a:buChar char="§"/>
        <a:defRPr sz="2400" kern="1200">
          <a:solidFill>
            <a:schemeClr val="tx1"/>
          </a:solidFill>
          <a:latin typeface="Cambria" pitchFamily="18" charset="0"/>
          <a:ea typeface="MS PGothic" pitchFamily="34" charset="-128"/>
          <a:cs typeface="+mn-cs"/>
        </a:defRPr>
      </a:lvl3pPr>
      <a:lvl4pPr marL="1600200" indent="-228600" algn="l" defTabSz="457200" rtl="0" eaLnBrk="0" fontAlgn="base" hangingPunct="0">
        <a:spcBef>
          <a:spcPct val="20000"/>
        </a:spcBef>
        <a:spcAft>
          <a:spcPct val="0"/>
        </a:spcAft>
        <a:buClr>
          <a:srgbClr val="790039"/>
        </a:buClr>
        <a:buSzPct val="75000"/>
        <a:buFont typeface="Arial" charset="0"/>
        <a:buChar char="•"/>
        <a:defRPr sz="2000" kern="1200">
          <a:solidFill>
            <a:schemeClr val="tx1"/>
          </a:solidFill>
          <a:latin typeface="Cambria" pitchFamily="18" charset="0"/>
          <a:ea typeface="MS PGothic" pitchFamily="34" charset="-128"/>
          <a:cs typeface="+mn-cs"/>
        </a:defRPr>
      </a:lvl4pPr>
      <a:lvl5pPr marL="2057400" indent="-228600" algn="l" defTabSz="457200" rtl="0" eaLnBrk="0" fontAlgn="base" hangingPunct="0">
        <a:spcBef>
          <a:spcPct val="20000"/>
        </a:spcBef>
        <a:spcAft>
          <a:spcPct val="0"/>
        </a:spcAft>
        <a:buClr>
          <a:srgbClr val="790039"/>
        </a:buClr>
        <a:buFont typeface="Arial" charset="0"/>
        <a:buChar char="»"/>
        <a:defRPr sz="2000" kern="1200">
          <a:solidFill>
            <a:schemeClr val="tx1"/>
          </a:solidFill>
          <a:latin typeface="Cambria" pitchFamily="18" charset="0"/>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nationalrtap.org/Web-Apps/ProcurementPRO"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transit.dot.gov/sites/fta.dot.gov/files/docs/Third%20Party%20Contracting%20Guidance%20%28Circular%204220.1F%29.pdf" TargetMode="External"/><Relationship Id="rId7" Type="http://schemas.openxmlformats.org/officeDocument/2006/relationships/hyperlink" Target="http://www.nationalrtap.org/Web-Apps-Old/ProcurementPRO"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govinfo.gov/app/details/CFR-2022-title2-vol1/CFR-2022-title2-vol1-part200" TargetMode="External"/><Relationship Id="rId5" Type="http://schemas.openxmlformats.org/officeDocument/2006/relationships/hyperlink" Target="https://www.transit.dot.gov/sites/fta.dot.gov/files/2023-01/FY23-CORTAP-Contractors-Manual.pdf" TargetMode="External"/><Relationship Id="rId4" Type="http://schemas.openxmlformats.org/officeDocument/2006/relationships/hyperlink" Target="https://www.transit.dot.gov/sites/fta.dot.gov/files/docs/funding/procurement/8286/fta-best-practices-procurement-and-lessons-learned-manual-2016.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surveymonkey.com/r/vehicleawardreportsurvey"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1.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richg@cris.com"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795" y="1413065"/>
            <a:ext cx="7772400" cy="4031873"/>
          </a:xfrm>
          <a:ln>
            <a:noFill/>
          </a:ln>
        </p:spPr>
        <p:txBody>
          <a:bodyPr anchor="ctr">
            <a:spAutoFit/>
          </a:bodyPr>
          <a:lstStyle/>
          <a:p>
            <a:br>
              <a:rPr lang="en-US" sz="3200" b="1" dirty="0">
                <a:latin typeface="+mn-lt"/>
              </a:rPr>
            </a:br>
            <a:br>
              <a:rPr lang="en-US" sz="3200" b="1" dirty="0">
                <a:latin typeface="+mn-lt"/>
              </a:rPr>
            </a:br>
            <a:br>
              <a:rPr lang="en-US" sz="3200" b="1" dirty="0">
                <a:latin typeface="+mn-lt"/>
              </a:rPr>
            </a:br>
            <a:br>
              <a:rPr lang="en-US" sz="3200" b="1" dirty="0">
                <a:latin typeface="+mn-lt"/>
              </a:rPr>
            </a:br>
            <a:br>
              <a:rPr lang="en-US" sz="3200" b="1" dirty="0">
                <a:latin typeface="+mn-lt"/>
              </a:rPr>
            </a:br>
            <a:br>
              <a:rPr lang="en-US" sz="3200" b="1" dirty="0">
                <a:latin typeface="+mn-lt"/>
              </a:rPr>
            </a:br>
            <a:br>
              <a:rPr lang="en-US" sz="3200" b="1" dirty="0">
                <a:latin typeface="+mn-lt"/>
              </a:rPr>
            </a:br>
            <a:r>
              <a:rPr lang="en-US" sz="3200" b="1" dirty="0">
                <a:latin typeface="+mn-lt"/>
              </a:rPr>
              <a:t>FTA Procurement Training</a:t>
            </a:r>
            <a:endParaRPr lang="en-US" sz="3200" b="1" dirty="0"/>
          </a:p>
        </p:txBody>
      </p:sp>
      <p:pic>
        <p:nvPicPr>
          <p:cNvPr id="2" name="Picture 1">
            <a:extLst>
              <a:ext uri="{FF2B5EF4-FFF2-40B4-BE49-F238E27FC236}">
                <a16:creationId xmlns:a16="http://schemas.microsoft.com/office/drawing/2014/main" id="{F14CC637-361E-14AE-39B2-4563F38D8E1B}"/>
              </a:ext>
            </a:extLst>
          </p:cNvPr>
          <p:cNvPicPr>
            <a:picLocks noChangeAspect="1"/>
          </p:cNvPicPr>
          <p:nvPr/>
        </p:nvPicPr>
        <p:blipFill>
          <a:blip r:embed="rId3"/>
          <a:stretch>
            <a:fillRect/>
          </a:stretch>
        </p:blipFill>
        <p:spPr>
          <a:xfrm>
            <a:off x="2428870" y="2500312"/>
            <a:ext cx="4286250" cy="1857375"/>
          </a:xfrm>
          <a:prstGeom prst="rect">
            <a:avLst/>
          </a:prstGeom>
        </p:spPr>
      </p:pic>
    </p:spTree>
    <p:extLst>
      <p:ext uri="{BB962C8B-B14F-4D97-AF65-F5344CB8AC3E}">
        <p14:creationId xmlns:p14="http://schemas.microsoft.com/office/powerpoint/2010/main" val="33353049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711004"/>
            <a:ext cx="7772400" cy="2232480"/>
          </a:xfrm>
        </p:spPr>
        <p:txBody>
          <a:bodyPr/>
          <a:lstStyle/>
          <a:p>
            <a:r>
              <a:rPr lang="en-US" b="1" dirty="0">
                <a:latin typeface="+mn-lt"/>
              </a:rPr>
              <a:t>Small Purchases</a:t>
            </a:r>
            <a:br>
              <a:rPr lang="en-US" b="1" dirty="0">
                <a:latin typeface="+mn-lt"/>
              </a:rPr>
            </a:br>
            <a:r>
              <a:rPr lang="en-US" b="1" dirty="0">
                <a:latin typeface="+mn-lt"/>
              </a:rPr>
              <a:t>(AKA Simplified Acquisitions)</a:t>
            </a:r>
            <a:endParaRPr lang="en-US" dirty="0"/>
          </a:p>
        </p:txBody>
      </p:sp>
    </p:spTree>
    <p:extLst>
      <p:ext uri="{BB962C8B-B14F-4D97-AF65-F5344CB8AC3E}">
        <p14:creationId xmlns:p14="http://schemas.microsoft.com/office/powerpoint/2010/main" val="16143319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sz="2800" b="1" dirty="0">
                <a:latin typeface="+mn-lt"/>
              </a:rPr>
              <a:t>Small Purchases ($10,000 to $100,000 for ND; $4,000 to $50,000 for SD)</a:t>
            </a:r>
          </a:p>
          <a:p>
            <a:pPr lvl="1"/>
            <a:r>
              <a:rPr lang="en-US" sz="1800" dirty="0">
                <a:latin typeface="+mn-lt"/>
              </a:rPr>
              <a:t>Recipients must obtain oral or written price quotations from an adequate number of qualified sources</a:t>
            </a:r>
          </a:p>
          <a:p>
            <a:pPr lvl="1"/>
            <a:r>
              <a:rPr lang="en-US" sz="1800" dirty="0">
                <a:latin typeface="+mn-lt"/>
              </a:rPr>
              <a:t>The award must be made to the lowest </a:t>
            </a:r>
            <a:r>
              <a:rPr lang="en-US" sz="1800" u="sng" dirty="0">
                <a:latin typeface="+mn-lt"/>
              </a:rPr>
              <a:t>responsive</a:t>
            </a:r>
            <a:r>
              <a:rPr lang="en-US" sz="1800" dirty="0">
                <a:latin typeface="+mn-lt"/>
              </a:rPr>
              <a:t> and </a:t>
            </a:r>
            <a:r>
              <a:rPr lang="en-US" sz="1800" u="sng" dirty="0">
                <a:latin typeface="+mn-lt"/>
              </a:rPr>
              <a:t>responsible</a:t>
            </a:r>
            <a:r>
              <a:rPr lang="en-US" sz="1800" dirty="0">
                <a:latin typeface="+mn-lt"/>
              </a:rPr>
              <a:t> vendor</a:t>
            </a:r>
          </a:p>
          <a:p>
            <a:pPr lvl="1"/>
            <a:r>
              <a:rPr lang="en-US" sz="1800" dirty="0">
                <a:latin typeface="+mn-lt"/>
              </a:rPr>
              <a:t>A written procurement history must be maintained for small purchases, commensurate with the size and complexity of the procurement</a:t>
            </a:r>
          </a:p>
          <a:p>
            <a:pPr lvl="1"/>
            <a:r>
              <a:rPr lang="en-US" sz="1800" b="1" u="sng" dirty="0">
                <a:latin typeface="+mn-lt"/>
              </a:rPr>
              <a:t>Relevant FTA-required contract clauses must be included</a:t>
            </a:r>
          </a:p>
          <a:p>
            <a:pPr lvl="1"/>
            <a:r>
              <a:rPr lang="en-US" sz="1800" b="1" u="sng" dirty="0">
                <a:latin typeface="+mn-lt"/>
              </a:rPr>
              <a:t>Develop an Independent Cost Estimate (ICE) prior to the receipt of bids or proposals (best practice)</a:t>
            </a:r>
          </a:p>
          <a:p>
            <a:pPr lvl="1"/>
            <a:r>
              <a:rPr lang="en-US" sz="1800" b="1" u="sng" dirty="0">
                <a:latin typeface="+mn-lt"/>
              </a:rPr>
              <a:t>Conduct a Cost or Price Analysis after the receipt of bids or proposals but prior to the award of a contract (best practice)</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Small Purchases: Overview</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11</a:t>
            </a:fld>
            <a:endParaRPr lang="en-US" sz="1200" dirty="0">
              <a:latin typeface="+mj-lt"/>
            </a:endParaRPr>
          </a:p>
        </p:txBody>
      </p:sp>
    </p:spTree>
    <p:extLst>
      <p:ext uri="{BB962C8B-B14F-4D97-AF65-F5344CB8AC3E}">
        <p14:creationId xmlns:p14="http://schemas.microsoft.com/office/powerpoint/2010/main" val="94250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sz="2400" u="sng" dirty="0">
                <a:latin typeface="+mn-lt"/>
              </a:rPr>
              <a:t>Responsive</a:t>
            </a:r>
            <a:r>
              <a:rPr lang="en-US" sz="2400" dirty="0">
                <a:latin typeface="+mn-lt"/>
              </a:rPr>
              <a:t> means the bidder conforms in all </a:t>
            </a:r>
            <a:r>
              <a:rPr lang="en-US" sz="2400" b="1" dirty="0">
                <a:latin typeface="+mn-lt"/>
              </a:rPr>
              <a:t>material</a:t>
            </a:r>
            <a:r>
              <a:rPr lang="en-US" sz="2400" dirty="0">
                <a:latin typeface="+mn-lt"/>
              </a:rPr>
              <a:t> aspects to the requirements of the solicitation at the scheduled time of submission</a:t>
            </a:r>
            <a:endParaRPr lang="en-US" sz="2000" dirty="0">
              <a:latin typeface="+mn-lt"/>
            </a:endParaRPr>
          </a:p>
          <a:p>
            <a:pPr lvl="1"/>
            <a:r>
              <a:rPr lang="en-US" sz="2000" dirty="0">
                <a:latin typeface="+mn-lt"/>
              </a:rPr>
              <a:t>“Material” means affecting the substance of the bid (e.g., price, quantity, quality, timeline)</a:t>
            </a:r>
          </a:p>
          <a:p>
            <a:pPr lvl="1"/>
            <a:r>
              <a:rPr lang="en-US" sz="2000" dirty="0">
                <a:latin typeface="+mn-lt"/>
              </a:rPr>
              <a:t>Responsiveness determination to be conducted upon receipt of bids/proposals</a:t>
            </a:r>
            <a:endParaRPr lang="en-US" sz="2400" dirty="0">
              <a:latin typeface="+mn-lt"/>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Responsive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12</a:t>
            </a:fld>
            <a:endParaRPr lang="en-US" sz="1200" dirty="0">
              <a:latin typeface="+mj-lt"/>
            </a:endParaRPr>
          </a:p>
        </p:txBody>
      </p:sp>
    </p:spTree>
    <p:extLst>
      <p:ext uri="{BB962C8B-B14F-4D97-AF65-F5344CB8AC3E}">
        <p14:creationId xmlns:p14="http://schemas.microsoft.com/office/powerpoint/2010/main" val="415162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sz="2400" u="sng" dirty="0">
                <a:latin typeface="+mn-lt"/>
              </a:rPr>
              <a:t>Responsible</a:t>
            </a:r>
            <a:r>
              <a:rPr lang="en-US" sz="2400" dirty="0">
                <a:latin typeface="+mn-lt"/>
              </a:rPr>
              <a:t> means that the bidder possesses the ability, willingness, and integrity to perform successfully under the terms and conditions of the contract</a:t>
            </a:r>
            <a:endParaRPr lang="en-US" sz="1600" dirty="0">
              <a:latin typeface="+mn-lt"/>
            </a:endParaRPr>
          </a:p>
          <a:p>
            <a:endParaRPr lang="en-US" sz="1600" dirty="0">
              <a:latin typeface="+mn-lt"/>
            </a:endParaRPr>
          </a:p>
          <a:p>
            <a:r>
              <a:rPr lang="en-US" sz="2400" dirty="0">
                <a:latin typeface="+mn-lt"/>
              </a:rPr>
              <a:t>Must determine that bidders/proposers were not excluded or disqualified before entering into a contract.  This can be accomplished by:</a:t>
            </a:r>
          </a:p>
          <a:p>
            <a:pPr lvl="1"/>
            <a:r>
              <a:rPr lang="en-US" sz="2000" dirty="0">
                <a:latin typeface="+mn-lt"/>
              </a:rPr>
              <a:t>checking SAM Exclusions (at SAM.gov), or</a:t>
            </a:r>
          </a:p>
          <a:p>
            <a:pPr lvl="1"/>
            <a:r>
              <a:rPr lang="en-US" sz="2000" dirty="0">
                <a:latin typeface="+mn-lt"/>
              </a:rPr>
              <a:t>adding a clause or condition to the covered transaction, or</a:t>
            </a:r>
          </a:p>
          <a:p>
            <a:pPr lvl="1"/>
            <a:r>
              <a:rPr lang="en-US" sz="2000" dirty="0">
                <a:latin typeface="+mn-lt"/>
              </a:rPr>
              <a:t>collecting a certification</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Responsible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13</a:t>
            </a:fld>
            <a:endParaRPr lang="en-US" sz="1200" dirty="0">
              <a:latin typeface="+mj-lt"/>
            </a:endParaRPr>
          </a:p>
        </p:txBody>
      </p:sp>
    </p:spTree>
    <p:extLst>
      <p:ext uri="{BB962C8B-B14F-4D97-AF65-F5344CB8AC3E}">
        <p14:creationId xmlns:p14="http://schemas.microsoft.com/office/powerpoint/2010/main" val="191365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sz="2400" dirty="0">
                <a:latin typeface="+mn-lt"/>
              </a:rPr>
              <a:t>A written responsibility determination must be made for each successful bidder prior to award with consideration was given to matters such as:</a:t>
            </a:r>
          </a:p>
          <a:p>
            <a:pPr lvl="1"/>
            <a:r>
              <a:rPr lang="en-US" sz="2400" dirty="0">
                <a:latin typeface="+mn-lt"/>
              </a:rPr>
              <a:t>contractor integrity</a:t>
            </a:r>
          </a:p>
          <a:p>
            <a:pPr lvl="1"/>
            <a:r>
              <a:rPr lang="en-US" sz="2400" dirty="0">
                <a:latin typeface="+mn-lt"/>
              </a:rPr>
              <a:t>compliance with public policy</a:t>
            </a:r>
          </a:p>
          <a:p>
            <a:pPr lvl="1"/>
            <a:r>
              <a:rPr lang="en-US" sz="2400" dirty="0">
                <a:latin typeface="+mn-lt"/>
              </a:rPr>
              <a:t>record of past performance, and</a:t>
            </a:r>
          </a:p>
          <a:p>
            <a:pPr lvl="1"/>
            <a:r>
              <a:rPr lang="en-US" sz="2400" dirty="0">
                <a:latin typeface="+mn-lt"/>
              </a:rPr>
              <a:t>financial and technical resources</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Responsible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14</a:t>
            </a:fld>
            <a:endParaRPr lang="en-US" sz="1200" dirty="0">
              <a:latin typeface="+mj-lt"/>
            </a:endParaRPr>
          </a:p>
        </p:txBody>
      </p:sp>
    </p:spTree>
    <p:extLst>
      <p:ext uri="{BB962C8B-B14F-4D97-AF65-F5344CB8AC3E}">
        <p14:creationId xmlns:p14="http://schemas.microsoft.com/office/powerpoint/2010/main" val="38159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dirty="0">
                <a:latin typeface="+mn-lt"/>
              </a:rPr>
              <a:t>Recipients must include specific required clauses in FTA-funded contracts</a:t>
            </a:r>
          </a:p>
          <a:p>
            <a:r>
              <a:rPr lang="en-US" dirty="0">
                <a:latin typeface="+mn-lt"/>
              </a:rPr>
              <a:t>Not all clauses apply to every contract. The applicability of clauses depends on the size and type of the procurement as illustrated on the following slides</a:t>
            </a:r>
            <a:endParaRPr lang="en-US" sz="3200" dirty="0">
              <a:latin typeface="+mn-lt"/>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FTA-required Third Party Contract Clauses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15</a:t>
            </a:fld>
            <a:endParaRPr lang="en-US" sz="1200" dirty="0">
              <a:latin typeface="+mj-lt"/>
            </a:endParaRPr>
          </a:p>
        </p:txBody>
      </p:sp>
    </p:spTree>
    <p:extLst>
      <p:ext uri="{BB962C8B-B14F-4D97-AF65-F5344CB8AC3E}">
        <p14:creationId xmlns:p14="http://schemas.microsoft.com/office/powerpoint/2010/main" val="356085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79B6C44C-6A69-4A4F-AAEF-9DFAC81DAA4D}"/>
              </a:ext>
            </a:extLst>
          </p:cNvPr>
          <p:cNvPicPr>
            <a:picLocks noGrp="1" noChangeAspect="1"/>
          </p:cNvPicPr>
          <p:nvPr>
            <p:ph sz="half" idx="1"/>
          </p:nvPr>
        </p:nvPicPr>
        <p:blipFill>
          <a:blip r:embed="rId3"/>
          <a:stretch>
            <a:fillRect/>
          </a:stretch>
        </p:blipFill>
        <p:spPr>
          <a:xfrm>
            <a:off x="2334956" y="1163011"/>
            <a:ext cx="4474088" cy="5526714"/>
          </a:xfrm>
          <a:prstGeom prst="rect">
            <a:avLst/>
          </a:prstGeom>
          <a:ln>
            <a:noFill/>
          </a:ln>
          <a:effectLst>
            <a:outerShdw blurRad="292100" dist="139700" dir="2700000" algn="tl" rotWithShape="0">
              <a:srgbClr val="333333">
                <a:alpha val="65000"/>
              </a:srgbClr>
            </a:outerShdw>
          </a:effectLst>
        </p:spPr>
      </p:pic>
      <p:sp>
        <p:nvSpPr>
          <p:cNvPr id="20483" name="Rectangle 2"/>
          <p:cNvSpPr txBox="1">
            <a:spLocks noChangeArrowheads="1"/>
          </p:cNvSpPr>
          <p:nvPr/>
        </p:nvSpPr>
        <p:spPr bwMode="auto">
          <a:xfrm>
            <a:off x="0" y="20011"/>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FTA-required Clauses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16</a:t>
            </a:fld>
            <a:endParaRPr lang="en-US" sz="1200" dirty="0">
              <a:latin typeface="+mj-lt"/>
            </a:endParaRPr>
          </a:p>
        </p:txBody>
      </p:sp>
    </p:spTree>
    <p:extLst>
      <p:ext uri="{BB962C8B-B14F-4D97-AF65-F5344CB8AC3E}">
        <p14:creationId xmlns:p14="http://schemas.microsoft.com/office/powerpoint/2010/main" val="189779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txBox="1">
            <a:spLocks noChangeArrowheads="1"/>
          </p:cNvSpPr>
          <p:nvPr/>
        </p:nvSpPr>
        <p:spPr bwMode="auto">
          <a:xfrm>
            <a:off x="0" y="20011"/>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FTA-required Clauses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17</a:t>
            </a:fld>
            <a:endParaRPr lang="en-US" sz="1200" dirty="0">
              <a:latin typeface="+mj-lt"/>
            </a:endParaRPr>
          </a:p>
        </p:txBody>
      </p:sp>
      <p:pic>
        <p:nvPicPr>
          <p:cNvPr id="5" name="Content Placeholder 4">
            <a:extLst>
              <a:ext uri="{FF2B5EF4-FFF2-40B4-BE49-F238E27FC236}">
                <a16:creationId xmlns:a16="http://schemas.microsoft.com/office/drawing/2014/main" id="{BB662F2D-1DF3-4566-A93F-15C3763ED144}"/>
              </a:ext>
            </a:extLst>
          </p:cNvPr>
          <p:cNvPicPr>
            <a:picLocks noGrp="1" noChangeAspect="1"/>
          </p:cNvPicPr>
          <p:nvPr>
            <p:ph sz="half" idx="1"/>
          </p:nvPr>
        </p:nvPicPr>
        <p:blipFill>
          <a:blip r:embed="rId3"/>
          <a:stretch>
            <a:fillRect/>
          </a:stretch>
        </p:blipFill>
        <p:spPr>
          <a:xfrm>
            <a:off x="2369574" y="897509"/>
            <a:ext cx="4404852" cy="59939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760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txBox="1">
            <a:spLocks noChangeArrowheads="1"/>
          </p:cNvSpPr>
          <p:nvPr/>
        </p:nvSpPr>
        <p:spPr bwMode="auto">
          <a:xfrm>
            <a:off x="0" y="20011"/>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FTA-required Clauses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18</a:t>
            </a:fld>
            <a:endParaRPr lang="en-US" sz="1200" dirty="0">
              <a:latin typeface="+mj-lt"/>
            </a:endParaRPr>
          </a:p>
        </p:txBody>
      </p:sp>
      <p:pic>
        <p:nvPicPr>
          <p:cNvPr id="5" name="Content Placeholder 4">
            <a:extLst>
              <a:ext uri="{FF2B5EF4-FFF2-40B4-BE49-F238E27FC236}">
                <a16:creationId xmlns:a16="http://schemas.microsoft.com/office/drawing/2014/main" id="{EFF8C6C2-76AA-41A6-8DE5-C1BC5819211B}"/>
              </a:ext>
            </a:extLst>
          </p:cNvPr>
          <p:cNvPicPr>
            <a:picLocks noGrp="1" noChangeAspect="1"/>
          </p:cNvPicPr>
          <p:nvPr>
            <p:ph sz="half" idx="1"/>
          </p:nvPr>
        </p:nvPicPr>
        <p:blipFill>
          <a:blip r:embed="rId3"/>
          <a:stretch>
            <a:fillRect/>
          </a:stretch>
        </p:blipFill>
        <p:spPr>
          <a:xfrm>
            <a:off x="2399975" y="1406518"/>
            <a:ext cx="4344050" cy="1850258"/>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CFCA24EC-437F-4372-9FDF-4A80F8E06C71}"/>
              </a:ext>
            </a:extLst>
          </p:cNvPr>
          <p:cNvSpPr txBox="1"/>
          <p:nvPr/>
        </p:nvSpPr>
        <p:spPr>
          <a:xfrm>
            <a:off x="1101213" y="3500284"/>
            <a:ext cx="6883837" cy="2185214"/>
          </a:xfrm>
          <a:prstGeom prst="rect">
            <a:avLst/>
          </a:prstGeom>
          <a:noFill/>
        </p:spPr>
        <p:txBody>
          <a:bodyPr wrap="square" rtlCol="0">
            <a:spAutoFit/>
          </a:bodyPr>
          <a:lstStyle/>
          <a:p>
            <a:r>
              <a:rPr lang="en-US" sz="2800" b="1" dirty="0">
                <a:latin typeface="+mn-lt"/>
              </a:rPr>
              <a:t>The Takeaway: </a:t>
            </a:r>
            <a:r>
              <a:rPr lang="en-US" sz="2800" dirty="0">
                <a:latin typeface="+mn-lt"/>
              </a:rPr>
              <a:t>There is a large number of FTA-required clauses and determining their applicability can be complicated. But worry not…</a:t>
            </a:r>
          </a:p>
          <a:p>
            <a:endParaRPr lang="en-US" dirty="0"/>
          </a:p>
        </p:txBody>
      </p:sp>
    </p:spTree>
    <p:extLst>
      <p:ext uri="{BB962C8B-B14F-4D97-AF65-F5344CB8AC3E}">
        <p14:creationId xmlns:p14="http://schemas.microsoft.com/office/powerpoint/2010/main" val="75027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12750" y="1417320"/>
            <a:ext cx="8318500" cy="4527550"/>
          </a:xfrm>
        </p:spPr>
        <p:txBody>
          <a:bodyPr lIns="101600" tIns="50800" rIns="101600" bIns="50800"/>
          <a:lstStyle/>
          <a:p>
            <a:endParaRPr lang="en-US" dirty="0">
              <a:latin typeface="+mn-lt"/>
            </a:endParaRPr>
          </a:p>
          <a:p>
            <a:r>
              <a:rPr lang="en-US" sz="2400" dirty="0">
                <a:latin typeface="+mn-lt"/>
              </a:rPr>
              <a:t>One solution is National RTAP’s ProcurementPRO, a free web-based procurement tool that guides recipients through FTA procurement procedures. ProcurementPRO is available at: </a:t>
            </a:r>
            <a:r>
              <a:rPr lang="en-US" sz="2400" dirty="0">
                <a:latin typeface="+mn-lt"/>
                <a:hlinkClick r:id="rId3"/>
              </a:rPr>
              <a:t>www.nationalrtap.org/Web-Apps/ProcurementPRO</a:t>
            </a:r>
            <a:endParaRPr lang="en-US" sz="2400" dirty="0">
              <a:latin typeface="+mn-lt"/>
            </a:endParaRPr>
          </a:p>
        </p:txBody>
      </p:sp>
      <p:sp>
        <p:nvSpPr>
          <p:cNvPr id="20483" name="Rectangle 2"/>
          <p:cNvSpPr txBox="1">
            <a:spLocks noChangeArrowheads="1"/>
          </p:cNvSpPr>
          <p:nvPr/>
        </p:nvSpPr>
        <p:spPr bwMode="auto">
          <a:xfrm>
            <a:off x="0" y="56928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Dealing with the FTA Clauses Requirement</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19</a:t>
            </a:fld>
            <a:endParaRPr lang="en-US" sz="1200" dirty="0">
              <a:latin typeface="+mj-lt"/>
            </a:endParaRPr>
          </a:p>
        </p:txBody>
      </p:sp>
    </p:spTree>
    <p:extLst>
      <p:ext uri="{BB962C8B-B14F-4D97-AF65-F5344CB8AC3E}">
        <p14:creationId xmlns:p14="http://schemas.microsoft.com/office/powerpoint/2010/main" val="114508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339702"/>
            <a:ext cx="8318500" cy="4640568"/>
          </a:xfrm>
        </p:spPr>
        <p:txBody>
          <a:bodyPr lIns="101600" tIns="50800" rIns="101600" bIns="50800"/>
          <a:lstStyle/>
          <a:p>
            <a:r>
              <a:rPr lang="en-US" sz="2400" dirty="0">
                <a:latin typeface="+mn-lt"/>
              </a:rPr>
              <a:t>Procurement Resources</a:t>
            </a:r>
          </a:p>
          <a:p>
            <a:r>
              <a:rPr lang="en-US" sz="2400" dirty="0">
                <a:latin typeface="+mn-lt"/>
              </a:rPr>
              <a:t>New Developments in Procurement Compliance</a:t>
            </a:r>
          </a:p>
          <a:p>
            <a:r>
              <a:rPr lang="en-US" sz="2400" dirty="0">
                <a:latin typeface="+mn-lt"/>
              </a:rPr>
              <a:t>Micro Purchases</a:t>
            </a:r>
          </a:p>
          <a:p>
            <a:r>
              <a:rPr lang="en-US" sz="2400" dirty="0">
                <a:latin typeface="+mn-lt"/>
              </a:rPr>
              <a:t>Small Purchases (AKA Simplified Acquisitions)</a:t>
            </a:r>
          </a:p>
          <a:p>
            <a:r>
              <a:rPr lang="en-US" sz="2400" dirty="0">
                <a:latin typeface="+mn-lt"/>
              </a:rPr>
              <a:t>Formal Purchases</a:t>
            </a:r>
          </a:p>
          <a:p>
            <a:r>
              <a:rPr lang="en-US" sz="2400" dirty="0">
                <a:latin typeface="+mn-lt"/>
              </a:rPr>
              <a:t>Non-Competitive Procurements</a:t>
            </a:r>
          </a:p>
          <a:p>
            <a:r>
              <a:rPr lang="en-US" sz="2400" dirty="0">
                <a:latin typeface="+mn-lt"/>
              </a:rPr>
              <a:t>Joint and “Piggyback” Procurements</a:t>
            </a:r>
          </a:p>
          <a:p>
            <a:r>
              <a:rPr lang="en-US" sz="2400" dirty="0">
                <a:latin typeface="+mn-lt"/>
              </a:rPr>
              <a:t>Rolling Stock Procurements</a:t>
            </a:r>
          </a:p>
          <a:p>
            <a:r>
              <a:rPr lang="en-US" sz="2400" dirty="0">
                <a:latin typeface="+mn-lt"/>
              </a:rPr>
              <a:t>Rolling Stock Disposition</a:t>
            </a:r>
          </a:p>
          <a:p>
            <a:r>
              <a:rPr lang="en-US" sz="2400" dirty="0">
                <a:latin typeface="+mn-lt"/>
              </a:rPr>
              <a:t>Procurement Policy</a:t>
            </a:r>
          </a:p>
          <a:p>
            <a:r>
              <a:rPr lang="en-US" sz="2400" dirty="0">
                <a:latin typeface="+mn-lt"/>
              </a:rPr>
              <a:t>Common Procurement Findings</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Session Coverage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2</a:t>
            </a:fld>
            <a:endParaRPr lang="en-US" sz="1200" dirty="0">
              <a:latin typeface="+mj-lt"/>
            </a:endParaRPr>
          </a:p>
        </p:txBody>
      </p:sp>
    </p:spTree>
    <p:extLst>
      <p:ext uri="{BB962C8B-B14F-4D97-AF65-F5344CB8AC3E}">
        <p14:creationId xmlns:p14="http://schemas.microsoft.com/office/powerpoint/2010/main" val="360223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12750" y="1417320"/>
            <a:ext cx="8318500" cy="4527550"/>
          </a:xfrm>
        </p:spPr>
        <p:txBody>
          <a:bodyPr lIns="101600" tIns="50800" rIns="101600" bIns="50800"/>
          <a:lstStyle/>
          <a:p>
            <a:endParaRPr lang="en-US" dirty="0">
              <a:latin typeface="+mn-lt"/>
            </a:endParaRPr>
          </a:p>
          <a:p>
            <a:r>
              <a:rPr lang="en-US" sz="2800" dirty="0">
                <a:latin typeface="+mn-lt"/>
              </a:rPr>
              <a:t>The best practice is to include clauses in the solicitation as well as the resulting contract</a:t>
            </a:r>
          </a:p>
          <a:p>
            <a:pPr lvl="1"/>
            <a:r>
              <a:rPr lang="en-US" sz="2400" dirty="0">
                <a:latin typeface="+mn-lt"/>
              </a:rPr>
              <a:t>Makes potential proposers aware prior to negotiating contract</a:t>
            </a:r>
          </a:p>
          <a:p>
            <a:pPr lvl="1"/>
            <a:r>
              <a:rPr lang="en-US" sz="2400" dirty="0">
                <a:latin typeface="+mn-lt"/>
              </a:rPr>
              <a:t>Solicitation documents often incorporated into contract by reference</a:t>
            </a:r>
          </a:p>
          <a:p>
            <a:pPr lvl="1"/>
            <a:r>
              <a:rPr lang="en-US" sz="2400" dirty="0">
                <a:latin typeface="+mn-lt"/>
              </a:rPr>
              <a:t>Unlikely that auditors will miss the clauses</a:t>
            </a:r>
            <a:endParaRPr lang="en-US" sz="2200" dirty="0">
              <a:latin typeface="+mn-lt"/>
            </a:endParaRPr>
          </a:p>
        </p:txBody>
      </p:sp>
      <p:sp>
        <p:nvSpPr>
          <p:cNvPr id="20483" name="Rectangle 2"/>
          <p:cNvSpPr txBox="1">
            <a:spLocks noChangeArrowheads="1"/>
          </p:cNvSpPr>
          <p:nvPr/>
        </p:nvSpPr>
        <p:spPr bwMode="auto">
          <a:xfrm>
            <a:off x="0" y="56928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Dealing with the FTA Clauses Requirement</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20</a:t>
            </a:fld>
            <a:endParaRPr lang="en-US" sz="1200" dirty="0">
              <a:latin typeface="+mj-lt"/>
            </a:endParaRPr>
          </a:p>
        </p:txBody>
      </p:sp>
    </p:spTree>
    <p:extLst>
      <p:ext uri="{BB962C8B-B14F-4D97-AF65-F5344CB8AC3E}">
        <p14:creationId xmlns:p14="http://schemas.microsoft.com/office/powerpoint/2010/main" val="57182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12750" y="1328830"/>
            <a:ext cx="8318500" cy="4527550"/>
          </a:xfrm>
        </p:spPr>
        <p:txBody>
          <a:bodyPr lIns="101600" tIns="50800" rIns="101600" bIns="50800"/>
          <a:lstStyle/>
          <a:p>
            <a:r>
              <a:rPr lang="en-US" sz="2400" dirty="0">
                <a:latin typeface="+mn-lt"/>
              </a:rPr>
              <a:t>An ICE is a recipient’s estimate of what an item or service “should” cost</a:t>
            </a:r>
          </a:p>
          <a:p>
            <a:endParaRPr lang="en-US" sz="2400" dirty="0">
              <a:latin typeface="+mn-lt"/>
            </a:endParaRPr>
          </a:p>
          <a:p>
            <a:r>
              <a:rPr lang="en-US" sz="2400" dirty="0">
                <a:latin typeface="+mn-lt"/>
              </a:rPr>
              <a:t>An ICE can range from a simple budgetary estimate to a complex estimate</a:t>
            </a:r>
          </a:p>
          <a:p>
            <a:endParaRPr lang="en-US" sz="2400" dirty="0">
              <a:latin typeface="+mn-lt"/>
            </a:endParaRPr>
          </a:p>
          <a:p>
            <a:r>
              <a:rPr lang="en-US" sz="2400" dirty="0">
                <a:latin typeface="+mn-lt"/>
              </a:rPr>
              <a:t>Available data points for developing an ICE include: published price lists, historical pricing information from contracts awarded, comparable purchases by other agencies, and independent third party estimates</a:t>
            </a:r>
          </a:p>
        </p:txBody>
      </p:sp>
      <p:sp>
        <p:nvSpPr>
          <p:cNvPr id="20483" name="Rectangle 2"/>
          <p:cNvSpPr txBox="1">
            <a:spLocks noChangeArrowheads="1"/>
          </p:cNvSpPr>
          <p:nvPr/>
        </p:nvSpPr>
        <p:spPr bwMode="auto">
          <a:xfrm>
            <a:off x="0" y="18583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Independent Cost Estimate (ICE)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21</a:t>
            </a:fld>
            <a:endParaRPr lang="en-US" sz="1200" dirty="0">
              <a:latin typeface="+mj-lt"/>
            </a:endParaRPr>
          </a:p>
        </p:txBody>
      </p:sp>
    </p:spTree>
    <p:extLst>
      <p:ext uri="{BB962C8B-B14F-4D97-AF65-F5344CB8AC3E}">
        <p14:creationId xmlns:p14="http://schemas.microsoft.com/office/powerpoint/2010/main" val="37094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12750" y="1328830"/>
            <a:ext cx="8318500" cy="4527550"/>
          </a:xfrm>
        </p:spPr>
        <p:txBody>
          <a:bodyPr lIns="101600" tIns="50800" rIns="101600" bIns="50800"/>
          <a:lstStyle/>
          <a:p>
            <a:r>
              <a:rPr lang="en-US" sz="2400" dirty="0">
                <a:latin typeface="+mn-lt"/>
              </a:rPr>
              <a:t>The word “independent” does not imply that it must be performed by someone other than the recipient, although this may be the case for complex procurements</a:t>
            </a:r>
          </a:p>
          <a:p>
            <a:endParaRPr lang="en-US" sz="2400" dirty="0">
              <a:latin typeface="+mn-lt"/>
            </a:endParaRPr>
          </a:p>
          <a:p>
            <a:r>
              <a:rPr lang="en-US" sz="2400" dirty="0">
                <a:latin typeface="+mn-lt"/>
              </a:rPr>
              <a:t>The ICE must be conducted prior to the receipt of bids or proposals, and is therefore “independent” from any pricing information received in response to the solicitation</a:t>
            </a:r>
          </a:p>
        </p:txBody>
      </p:sp>
      <p:sp>
        <p:nvSpPr>
          <p:cNvPr id="20483" name="Rectangle 2"/>
          <p:cNvSpPr txBox="1">
            <a:spLocks noChangeArrowheads="1"/>
          </p:cNvSpPr>
          <p:nvPr/>
        </p:nvSpPr>
        <p:spPr bwMode="auto">
          <a:xfrm>
            <a:off x="0" y="18583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Independent Cost Estimate (ICE)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22</a:t>
            </a:fld>
            <a:endParaRPr lang="en-US" sz="1200" dirty="0">
              <a:latin typeface="+mj-lt"/>
            </a:endParaRPr>
          </a:p>
        </p:txBody>
      </p:sp>
    </p:spTree>
    <p:extLst>
      <p:ext uri="{BB962C8B-B14F-4D97-AF65-F5344CB8AC3E}">
        <p14:creationId xmlns:p14="http://schemas.microsoft.com/office/powerpoint/2010/main" val="92796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2EBBA7EF-D721-474D-A7B4-32859B5C071B}"/>
              </a:ext>
            </a:extLst>
          </p:cNvPr>
          <p:cNvPicPr>
            <a:picLocks noGrp="1" noChangeAspect="1"/>
          </p:cNvPicPr>
          <p:nvPr>
            <p:ph sz="half" idx="1"/>
          </p:nvPr>
        </p:nvPicPr>
        <p:blipFill>
          <a:blip r:embed="rId3"/>
          <a:stretch>
            <a:fillRect/>
          </a:stretch>
        </p:blipFill>
        <p:spPr>
          <a:xfrm>
            <a:off x="202200" y="1141412"/>
            <a:ext cx="4880440" cy="5353052"/>
          </a:xfrm>
          <a:prstGeom prst="rect">
            <a:avLst/>
          </a:prstGeom>
        </p:spPr>
      </p:pic>
      <p:sp>
        <p:nvSpPr>
          <p:cNvPr id="20483" name="Rectangle 2"/>
          <p:cNvSpPr txBox="1">
            <a:spLocks noChangeArrowheads="1"/>
          </p:cNvSpPr>
          <p:nvPr/>
        </p:nvSpPr>
        <p:spPr bwMode="auto">
          <a:xfrm>
            <a:off x="-9525" y="-158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Sample ICE Form</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23</a:t>
            </a:fld>
            <a:endParaRPr lang="en-US" sz="1200" dirty="0">
              <a:latin typeface="+mj-lt"/>
            </a:endParaRPr>
          </a:p>
        </p:txBody>
      </p:sp>
      <p:pic>
        <p:nvPicPr>
          <p:cNvPr id="3" name="Picture 2">
            <a:extLst>
              <a:ext uri="{FF2B5EF4-FFF2-40B4-BE49-F238E27FC236}">
                <a16:creationId xmlns:a16="http://schemas.microsoft.com/office/drawing/2014/main" id="{15D0EF90-9F37-4C75-A7C3-C56A52CEA135}"/>
              </a:ext>
            </a:extLst>
          </p:cNvPr>
          <p:cNvPicPr>
            <a:picLocks noChangeAspect="1"/>
          </p:cNvPicPr>
          <p:nvPr/>
        </p:nvPicPr>
        <p:blipFill>
          <a:blip r:embed="rId4"/>
          <a:stretch>
            <a:fillRect/>
          </a:stretch>
        </p:blipFill>
        <p:spPr>
          <a:xfrm>
            <a:off x="4572001" y="1141412"/>
            <a:ext cx="4562474" cy="2676526"/>
          </a:xfrm>
          <a:prstGeom prst="rect">
            <a:avLst/>
          </a:prstGeom>
        </p:spPr>
      </p:pic>
    </p:spTree>
    <p:extLst>
      <p:ext uri="{BB962C8B-B14F-4D97-AF65-F5344CB8AC3E}">
        <p14:creationId xmlns:p14="http://schemas.microsoft.com/office/powerpoint/2010/main" val="413257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sz="2800" dirty="0">
                <a:latin typeface="+mn-lt"/>
              </a:rPr>
              <a:t>The purpose of a cost or price analysis is to ensure the recipient does not pay unreasonably high prices to third party contractors</a:t>
            </a:r>
          </a:p>
          <a:p>
            <a:r>
              <a:rPr lang="en-US" sz="2800" dirty="0">
                <a:latin typeface="+mn-lt"/>
              </a:rPr>
              <a:t>A cost or price analysis is performed after the receipt of bids or proposals but prior to the award of a contract</a:t>
            </a:r>
          </a:p>
          <a:p>
            <a:r>
              <a:rPr lang="en-US" sz="2800" dirty="0">
                <a:latin typeface="+mn-lt"/>
              </a:rPr>
              <a:t>While “cost/price analysis” is often used as a combined phrase, cost analysis and price analysis are distinguishable concepts</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Cost/Price Analysis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24</a:t>
            </a:fld>
            <a:endParaRPr lang="en-US" sz="1200" dirty="0">
              <a:latin typeface="+mj-lt"/>
            </a:endParaRPr>
          </a:p>
        </p:txBody>
      </p:sp>
    </p:spTree>
    <p:extLst>
      <p:ext uri="{BB962C8B-B14F-4D97-AF65-F5344CB8AC3E}">
        <p14:creationId xmlns:p14="http://schemas.microsoft.com/office/powerpoint/2010/main" val="394951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sz="2400" dirty="0">
                <a:latin typeface="+mn-lt"/>
              </a:rPr>
              <a:t>When contracting on a fixed price basis, a comparison of the proposed prices will normally satisfy the requirement to perform a </a:t>
            </a:r>
            <a:r>
              <a:rPr lang="en-US" sz="2400" b="1" dirty="0">
                <a:latin typeface="+mn-lt"/>
              </a:rPr>
              <a:t>price analysis</a:t>
            </a:r>
          </a:p>
          <a:p>
            <a:r>
              <a:rPr lang="en-US" sz="2400" dirty="0">
                <a:latin typeface="+mn-lt"/>
              </a:rPr>
              <a:t>When price competition is inadequate, such as in a single bid or sole source procurement, the recipient must develop a </a:t>
            </a:r>
            <a:r>
              <a:rPr lang="en-US" sz="2400" b="1" dirty="0">
                <a:latin typeface="+mn-lt"/>
              </a:rPr>
              <a:t>cost analysis</a:t>
            </a:r>
            <a:endParaRPr lang="en-US" sz="2400" dirty="0">
              <a:latin typeface="+mn-lt"/>
            </a:endParaRPr>
          </a:p>
          <a:p>
            <a:pPr lvl="1"/>
            <a:r>
              <a:rPr lang="en-US" sz="2400" dirty="0">
                <a:latin typeface="+mn-lt"/>
              </a:rPr>
              <a:t>Cost analysis is the review and evaluation of the separate cost elements and profit in an offeror’s proposal and the application of judgment to determine how well the proposed costs represent what the cost should be assuming reasonable economy and efficiency</a:t>
            </a:r>
            <a:endParaRPr lang="en-US" sz="2000" dirty="0">
              <a:latin typeface="+mn-lt"/>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Price Analysis vs Cost Analysis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25</a:t>
            </a:fld>
            <a:endParaRPr lang="en-US" sz="1200" dirty="0">
              <a:latin typeface="+mj-lt"/>
            </a:endParaRPr>
          </a:p>
        </p:txBody>
      </p:sp>
    </p:spTree>
    <p:extLst>
      <p:ext uri="{BB962C8B-B14F-4D97-AF65-F5344CB8AC3E}">
        <p14:creationId xmlns:p14="http://schemas.microsoft.com/office/powerpoint/2010/main" val="179739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711004"/>
            <a:ext cx="7772400" cy="2232480"/>
          </a:xfrm>
        </p:spPr>
        <p:txBody>
          <a:bodyPr/>
          <a:lstStyle/>
          <a:p>
            <a:r>
              <a:rPr lang="en-US" b="1" dirty="0">
                <a:latin typeface="+mn-lt"/>
              </a:rPr>
              <a:t>Formal Purchases</a:t>
            </a:r>
            <a:endParaRPr lang="en-US" dirty="0"/>
          </a:p>
        </p:txBody>
      </p:sp>
    </p:spTree>
    <p:extLst>
      <p:ext uri="{BB962C8B-B14F-4D97-AF65-F5344CB8AC3E}">
        <p14:creationId xmlns:p14="http://schemas.microsoft.com/office/powerpoint/2010/main" val="13143149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b="1" dirty="0">
                <a:latin typeface="+mn-lt"/>
              </a:rPr>
              <a:t>Formal Purchases (above $100,000 for ND; above $50,000 for SD)</a:t>
            </a:r>
          </a:p>
          <a:p>
            <a:pPr lvl="1"/>
            <a:r>
              <a:rPr lang="en-US" sz="2400" dirty="0">
                <a:latin typeface="+mn-lt"/>
              </a:rPr>
              <a:t>Typically involves purchase through use of sealed bids (IFBs) or competitive proposals (RFPs)</a:t>
            </a:r>
          </a:p>
          <a:p>
            <a:pPr lvl="1"/>
            <a:r>
              <a:rPr lang="en-US" sz="2400" dirty="0">
                <a:latin typeface="+mn-lt"/>
              </a:rPr>
              <a:t>Requires an ICE, a cost or price analysis, and applicable FTA contract clauses</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Formal Purchases: Overview</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27</a:t>
            </a:fld>
            <a:endParaRPr lang="en-US" sz="1200" dirty="0">
              <a:latin typeface="+mj-lt"/>
            </a:endParaRPr>
          </a:p>
        </p:txBody>
      </p:sp>
    </p:spTree>
    <p:extLst>
      <p:ext uri="{BB962C8B-B14F-4D97-AF65-F5344CB8AC3E}">
        <p14:creationId xmlns:p14="http://schemas.microsoft.com/office/powerpoint/2010/main" val="165810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12750" y="1417320"/>
            <a:ext cx="8318500" cy="4527550"/>
          </a:xfrm>
        </p:spPr>
        <p:txBody>
          <a:bodyPr lIns="101600" tIns="50800" rIns="101600" bIns="50800"/>
          <a:lstStyle/>
          <a:p>
            <a:endParaRPr lang="en-US" dirty="0">
              <a:latin typeface="+mn-lt"/>
            </a:endParaRPr>
          </a:p>
          <a:p>
            <a:r>
              <a:rPr lang="en-US" sz="2400" dirty="0">
                <a:latin typeface="+mn-lt"/>
              </a:rPr>
              <a:t>Formal purchases also require a written procurement history containing the following elements:</a:t>
            </a:r>
            <a:endParaRPr lang="en-US" sz="2000" dirty="0">
              <a:latin typeface="+mn-lt"/>
            </a:endParaRPr>
          </a:p>
          <a:p>
            <a:pPr lvl="1"/>
            <a:r>
              <a:rPr lang="en-US" sz="2000" dirty="0">
                <a:latin typeface="+mn-lt"/>
              </a:rPr>
              <a:t>the rationale for the method of procurement (e.g., IFB, RFP)</a:t>
            </a:r>
          </a:p>
          <a:p>
            <a:pPr lvl="1"/>
            <a:r>
              <a:rPr lang="en-US" sz="2000" dirty="0">
                <a:latin typeface="+mn-lt"/>
              </a:rPr>
              <a:t>selection of contract type (e.g., fixed price, cost reimbursement)</a:t>
            </a:r>
          </a:p>
          <a:p>
            <a:pPr lvl="1"/>
            <a:r>
              <a:rPr lang="en-US" sz="2000" dirty="0">
                <a:latin typeface="+mn-lt"/>
              </a:rPr>
              <a:t>contractor selection or rejection (e.g., responsiveness and responsibility determinations, proposal evaluations)</a:t>
            </a:r>
          </a:p>
          <a:p>
            <a:pPr lvl="1"/>
            <a:r>
              <a:rPr lang="en-US" sz="2000" dirty="0">
                <a:latin typeface="+mn-lt"/>
              </a:rPr>
              <a:t>the basis for the contract price (e.g., price or cost analysis, ICE)</a:t>
            </a:r>
          </a:p>
          <a:p>
            <a:pPr lvl="1"/>
            <a:endParaRPr lang="en-US" sz="2000" dirty="0">
              <a:latin typeface="+mn-lt"/>
            </a:endParaRPr>
          </a:p>
          <a:p>
            <a:r>
              <a:rPr lang="en-US" sz="2400" dirty="0">
                <a:latin typeface="+mn-lt"/>
              </a:rPr>
              <a:t>Procurement history is expected to be commensurate with the size and complexity of the purchase</a:t>
            </a:r>
          </a:p>
          <a:p>
            <a:pPr marL="0" indent="0">
              <a:buNone/>
            </a:pPr>
            <a:endParaRPr lang="en-US" sz="2400" dirty="0">
              <a:latin typeface="+mn-lt"/>
            </a:endParaRPr>
          </a:p>
        </p:txBody>
      </p:sp>
      <p:sp>
        <p:nvSpPr>
          <p:cNvPr id="20483" name="Rectangle 2"/>
          <p:cNvSpPr txBox="1">
            <a:spLocks noChangeArrowheads="1"/>
          </p:cNvSpPr>
          <p:nvPr/>
        </p:nvSpPr>
        <p:spPr bwMode="auto">
          <a:xfrm>
            <a:off x="0" y="56928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Formal Purchases: Written Procurement History</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28</a:t>
            </a:fld>
            <a:endParaRPr lang="en-US" sz="1200" dirty="0">
              <a:latin typeface="+mj-lt"/>
            </a:endParaRPr>
          </a:p>
        </p:txBody>
      </p:sp>
    </p:spTree>
    <p:extLst>
      <p:ext uri="{BB962C8B-B14F-4D97-AF65-F5344CB8AC3E}">
        <p14:creationId xmlns:p14="http://schemas.microsoft.com/office/powerpoint/2010/main" val="342475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sz="2400" b="1" dirty="0">
                <a:latin typeface="+mn-lt"/>
              </a:rPr>
              <a:t>Request for Proposals (RFP): </a:t>
            </a:r>
            <a:r>
              <a:rPr lang="en-US" sz="2400" dirty="0">
                <a:latin typeface="+mn-lt"/>
              </a:rPr>
              <a:t>Using this method, proposals are publicly solicited from an adequate number of sources and the award is made to the responsive and responsible proposer whose offer is most advantageous to the recipient, with price and other factors considered</a:t>
            </a:r>
          </a:p>
          <a:p>
            <a:r>
              <a:rPr lang="en-US" sz="2400" b="1" dirty="0">
                <a:latin typeface="+mn-lt"/>
              </a:rPr>
              <a:t>Invitation for Bid (IFB): </a:t>
            </a:r>
            <a:r>
              <a:rPr lang="en-US" sz="2400" dirty="0">
                <a:latin typeface="+mn-lt"/>
              </a:rPr>
              <a:t>Using this method, bids are publicly solicited and a firm fixed price contract is awarded to the lowest responsive and responsible bidder. Unlike RFPs, the IFB procurement method does not allow recipients to evaluate the merits of technical proposals and pay more for a higher quality product representing the best value</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Formal Purchases: RFP vs IFB</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29</a:t>
            </a:fld>
            <a:endParaRPr lang="en-US" sz="1200" dirty="0">
              <a:latin typeface="+mj-lt"/>
            </a:endParaRPr>
          </a:p>
        </p:txBody>
      </p:sp>
    </p:spTree>
    <p:extLst>
      <p:ext uri="{BB962C8B-B14F-4D97-AF65-F5344CB8AC3E}">
        <p14:creationId xmlns:p14="http://schemas.microsoft.com/office/powerpoint/2010/main" val="68091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sz="2400" b="1" dirty="0">
                <a:latin typeface="+mn-lt"/>
              </a:rPr>
              <a:t>FTA Circular 4220.1F </a:t>
            </a:r>
            <a:r>
              <a:rPr lang="en-US" sz="2400" dirty="0">
                <a:latin typeface="+mn-lt"/>
              </a:rPr>
              <a:t>(</a:t>
            </a:r>
            <a:r>
              <a:rPr lang="en-US" sz="2400" dirty="0">
                <a:latin typeface="+mn-lt"/>
                <a:hlinkClick r:id="rId3"/>
              </a:rPr>
              <a:t>link</a:t>
            </a:r>
            <a:r>
              <a:rPr lang="en-US" sz="2400" dirty="0">
                <a:latin typeface="+mn-lt"/>
              </a:rPr>
              <a:t>)</a:t>
            </a:r>
          </a:p>
          <a:p>
            <a:pPr lvl="1"/>
            <a:r>
              <a:rPr lang="en-US" sz="2000" dirty="0">
                <a:latin typeface="+mn-lt"/>
              </a:rPr>
              <a:t>Last updated March 2013; due for revision</a:t>
            </a:r>
          </a:p>
          <a:p>
            <a:r>
              <a:rPr lang="en-US" sz="2400" b="1" dirty="0">
                <a:latin typeface="+mn-lt"/>
              </a:rPr>
              <a:t>Best Practices Procurement Manual </a:t>
            </a:r>
            <a:r>
              <a:rPr lang="en-US" sz="2400" dirty="0">
                <a:latin typeface="+mn-lt"/>
              </a:rPr>
              <a:t>(</a:t>
            </a:r>
            <a:r>
              <a:rPr lang="en-US" sz="2400" dirty="0">
                <a:latin typeface="+mn-lt"/>
                <a:hlinkClick r:id="rId4"/>
              </a:rPr>
              <a:t>link</a:t>
            </a:r>
            <a:r>
              <a:rPr lang="en-US" sz="2400" dirty="0">
                <a:latin typeface="+mn-lt"/>
              </a:rPr>
              <a:t>)</a:t>
            </a:r>
          </a:p>
          <a:p>
            <a:pPr lvl="1"/>
            <a:r>
              <a:rPr lang="en-US" sz="2000" dirty="0">
                <a:latin typeface="+mn-lt"/>
              </a:rPr>
              <a:t>Last updated October 2016; due for revision</a:t>
            </a:r>
          </a:p>
          <a:p>
            <a:r>
              <a:rPr lang="en-US" sz="2400" b="1" dirty="0">
                <a:latin typeface="+mn-lt"/>
              </a:rPr>
              <a:t>FY2023 FTA Contractors Manual </a:t>
            </a:r>
            <a:r>
              <a:rPr lang="en-US" sz="2400" b="0" dirty="0">
                <a:latin typeface="+mn-lt"/>
              </a:rPr>
              <a:t>(</a:t>
            </a:r>
            <a:r>
              <a:rPr lang="en-US" sz="2400" b="0" dirty="0">
                <a:latin typeface="+mn-lt"/>
                <a:hlinkClick r:id="rId5"/>
              </a:rPr>
              <a:t>link</a:t>
            </a:r>
            <a:r>
              <a:rPr lang="en-US" sz="2400" b="0" dirty="0">
                <a:latin typeface="+mn-lt"/>
              </a:rPr>
              <a:t>)</a:t>
            </a:r>
          </a:p>
          <a:p>
            <a:pPr lvl="1"/>
            <a:r>
              <a:rPr lang="en-US" sz="2000" dirty="0">
                <a:latin typeface="+mn-lt"/>
              </a:rPr>
              <a:t>Updated yearly (except for 2021); previously known as the Comprehensive Review Guide</a:t>
            </a:r>
          </a:p>
          <a:p>
            <a:r>
              <a:rPr lang="en-US" sz="2400" b="1" dirty="0">
                <a:latin typeface="+mn-lt"/>
              </a:rPr>
              <a:t>2 CFR 200 “Super Circular” </a:t>
            </a:r>
            <a:r>
              <a:rPr lang="en-US" sz="2400" dirty="0">
                <a:latin typeface="+mn-lt"/>
              </a:rPr>
              <a:t>(</a:t>
            </a:r>
            <a:r>
              <a:rPr lang="en-US" sz="2400" dirty="0">
                <a:latin typeface="+mn-lt"/>
                <a:hlinkClick r:id="rId6"/>
              </a:rPr>
              <a:t>link</a:t>
            </a:r>
            <a:r>
              <a:rPr lang="en-US" sz="2400" dirty="0">
                <a:latin typeface="+mn-lt"/>
              </a:rPr>
              <a:t>)</a:t>
            </a:r>
          </a:p>
          <a:p>
            <a:r>
              <a:rPr lang="en-US" sz="2400" b="1" dirty="0">
                <a:latin typeface="+mn-lt"/>
              </a:rPr>
              <a:t>ProcurementPRO</a:t>
            </a:r>
            <a:r>
              <a:rPr lang="en-US" sz="2400" dirty="0">
                <a:latin typeface="+mn-lt"/>
              </a:rPr>
              <a:t> (</a:t>
            </a:r>
            <a:r>
              <a:rPr lang="en-US" sz="2400" dirty="0">
                <a:latin typeface="+mn-lt"/>
                <a:hlinkClick r:id="rId7"/>
              </a:rPr>
              <a:t>link</a:t>
            </a:r>
            <a:r>
              <a:rPr lang="en-US" sz="2400" dirty="0">
                <a:latin typeface="+mn-lt"/>
              </a:rPr>
              <a:t>)</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Procurement Resources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3</a:t>
            </a:fld>
            <a:endParaRPr lang="en-US" sz="1200" dirty="0">
              <a:latin typeface="+mj-lt"/>
            </a:endParaRPr>
          </a:p>
        </p:txBody>
      </p:sp>
    </p:spTree>
    <p:extLst>
      <p:ext uri="{BB962C8B-B14F-4D97-AF65-F5344CB8AC3E}">
        <p14:creationId xmlns:p14="http://schemas.microsoft.com/office/powerpoint/2010/main" val="177757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711004"/>
            <a:ext cx="7772400" cy="2232480"/>
          </a:xfrm>
        </p:spPr>
        <p:txBody>
          <a:bodyPr/>
          <a:lstStyle/>
          <a:p>
            <a:r>
              <a:rPr lang="en-US" b="1" dirty="0">
                <a:latin typeface="+mn-lt"/>
              </a:rPr>
              <a:t>Non-Competitive Procurements</a:t>
            </a:r>
            <a:endParaRPr lang="en-US" dirty="0"/>
          </a:p>
        </p:txBody>
      </p:sp>
    </p:spTree>
    <p:extLst>
      <p:ext uri="{BB962C8B-B14F-4D97-AF65-F5344CB8AC3E}">
        <p14:creationId xmlns:p14="http://schemas.microsoft.com/office/powerpoint/2010/main" val="35169303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dirty="0">
                <a:latin typeface="+mn-lt"/>
              </a:rPr>
              <a:t>Non-competitive procurements represent red flags for FTA reviewers/auditors</a:t>
            </a:r>
          </a:p>
          <a:p>
            <a:r>
              <a:rPr lang="en-US" dirty="0">
                <a:latin typeface="+mn-lt"/>
              </a:rPr>
              <a:t>Common issue: conflation of single bid and sole source procurements</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Non-Competitive Procurements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31</a:t>
            </a:fld>
            <a:endParaRPr lang="en-US" sz="1200" dirty="0">
              <a:latin typeface="+mj-lt"/>
            </a:endParaRPr>
          </a:p>
        </p:txBody>
      </p:sp>
    </p:spTree>
    <p:extLst>
      <p:ext uri="{BB962C8B-B14F-4D97-AF65-F5344CB8AC3E}">
        <p14:creationId xmlns:p14="http://schemas.microsoft.com/office/powerpoint/2010/main" val="380914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sz="2400" dirty="0">
                <a:latin typeface="+mn-lt"/>
              </a:rPr>
              <a:t>A recipient can make a sole source award in limited circumstances when the items or services sought are available only from a single source. Items or services are considered to be available from a single source if one of the following conditions is present:</a:t>
            </a:r>
          </a:p>
          <a:p>
            <a:pPr lvl="1"/>
            <a:r>
              <a:rPr lang="en-US" sz="2000" b="1" u="sng" dirty="0">
                <a:latin typeface="+mn-lt"/>
              </a:rPr>
              <a:t>A unique or innovative concept, the details of which are confidential, patented, or copyrighted</a:t>
            </a:r>
          </a:p>
          <a:p>
            <a:pPr lvl="1"/>
            <a:r>
              <a:rPr lang="en-US" sz="2000" b="1" u="sng" dirty="0">
                <a:latin typeface="+mn-lt"/>
              </a:rPr>
              <a:t>Patent or data rights restrictions preclude competition</a:t>
            </a:r>
          </a:p>
          <a:p>
            <a:pPr lvl="1"/>
            <a:r>
              <a:rPr lang="en-US" sz="2000" dirty="0">
                <a:latin typeface="+mn-lt"/>
              </a:rPr>
              <a:t>Award to another contractor would result in substantial duplication of costs that are not expected to be recovered through competition</a:t>
            </a:r>
          </a:p>
          <a:p>
            <a:pPr lvl="1"/>
            <a:r>
              <a:rPr lang="en-US" sz="2000" dirty="0">
                <a:latin typeface="+mn-lt"/>
              </a:rPr>
              <a:t>Award to another contractor would result in unacceptable delays in fulfilling the recipient’s needs</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Non-Competitive Procurements: Sole Source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32</a:t>
            </a:fld>
            <a:endParaRPr lang="en-US" sz="1200" dirty="0">
              <a:latin typeface="+mj-lt"/>
            </a:endParaRPr>
          </a:p>
        </p:txBody>
      </p:sp>
    </p:spTree>
    <p:extLst>
      <p:ext uri="{BB962C8B-B14F-4D97-AF65-F5344CB8AC3E}">
        <p14:creationId xmlns:p14="http://schemas.microsoft.com/office/powerpoint/2010/main" val="271610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dirty="0">
                <a:latin typeface="+mn-lt"/>
              </a:rPr>
              <a:t>In order to conduct a sole source procurement, the recipient must prepare a written sole source justification that articulates why the item or service is available only from a single source. The sole source justification must be maintained as part of the procurement history</a:t>
            </a:r>
          </a:p>
          <a:p>
            <a:r>
              <a:rPr lang="en-US" dirty="0">
                <a:latin typeface="+mn-lt"/>
              </a:rPr>
              <a:t>A cost analysis will also be required to determine the reasonableness of the price</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Non-Competitive Procurements: Sole Source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33</a:t>
            </a:fld>
            <a:endParaRPr lang="en-US" sz="1200" dirty="0">
              <a:latin typeface="+mj-lt"/>
            </a:endParaRPr>
          </a:p>
        </p:txBody>
      </p:sp>
    </p:spTree>
    <p:extLst>
      <p:ext uri="{BB962C8B-B14F-4D97-AF65-F5344CB8AC3E}">
        <p14:creationId xmlns:p14="http://schemas.microsoft.com/office/powerpoint/2010/main" val="295572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sz="2400" dirty="0">
                <a:latin typeface="+mn-lt"/>
              </a:rPr>
              <a:t>If only one bid is received in response to a solicitation, the recipient must determine whether or not competition was adequate. This may include reviewing the specification to determine if it was unduly restrictive, determining if the solicitation was adequately disseminated, and asking potential bidders why they did not respond to the solicitation</a:t>
            </a:r>
          </a:p>
          <a:p>
            <a:r>
              <a:rPr lang="en-US" sz="2400" dirty="0">
                <a:latin typeface="+mn-lt"/>
              </a:rPr>
              <a:t>If the reason for receiving a single bid is out of the recipient’s control, then competition can be considered adequate and the award will be valid provided that the price is reasonable in light of the cost analysis</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Non-Competitive Procurements: Single Bid</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34</a:t>
            </a:fld>
            <a:endParaRPr lang="en-US" sz="1200" dirty="0">
              <a:latin typeface="+mj-lt"/>
            </a:endParaRPr>
          </a:p>
        </p:txBody>
      </p:sp>
    </p:spTree>
    <p:extLst>
      <p:ext uri="{BB962C8B-B14F-4D97-AF65-F5344CB8AC3E}">
        <p14:creationId xmlns:p14="http://schemas.microsoft.com/office/powerpoint/2010/main" val="119413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711004"/>
            <a:ext cx="7772400" cy="2232480"/>
          </a:xfrm>
        </p:spPr>
        <p:txBody>
          <a:bodyPr/>
          <a:lstStyle/>
          <a:p>
            <a:r>
              <a:rPr lang="en-US" b="1" dirty="0">
                <a:latin typeface="+mn-lt"/>
              </a:rPr>
              <a:t>Joint and “Piggyback” Procurements</a:t>
            </a:r>
            <a:endParaRPr lang="en-US" dirty="0"/>
          </a:p>
        </p:txBody>
      </p:sp>
    </p:spTree>
    <p:extLst>
      <p:ext uri="{BB962C8B-B14F-4D97-AF65-F5344CB8AC3E}">
        <p14:creationId xmlns:p14="http://schemas.microsoft.com/office/powerpoint/2010/main" val="6495785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sz="2800" dirty="0">
                <a:latin typeface="+mn-lt"/>
              </a:rPr>
              <a:t>The joint procurement method involves two or more purchasers that agree to use a single solicitation document and enter into a single contract</a:t>
            </a:r>
          </a:p>
          <a:p>
            <a:r>
              <a:rPr lang="en-US" sz="2800" dirty="0">
                <a:latin typeface="+mn-lt"/>
              </a:rPr>
              <a:t>Unlike a state purchasing schedule or contract, a joint procurement is not drafted for the purpose of accommodating additional purchasers that subsequently choose to participate in the contract</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Joint Procurements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36</a:t>
            </a:fld>
            <a:endParaRPr lang="en-US" sz="1200" dirty="0">
              <a:latin typeface="+mj-lt"/>
            </a:endParaRPr>
          </a:p>
        </p:txBody>
      </p:sp>
    </p:spTree>
    <p:extLst>
      <p:ext uri="{BB962C8B-B14F-4D97-AF65-F5344CB8AC3E}">
        <p14:creationId xmlns:p14="http://schemas.microsoft.com/office/powerpoint/2010/main" val="378887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sz="2400" dirty="0">
                <a:latin typeface="+mn-lt"/>
              </a:rPr>
              <a:t>For reasons of economy, FTA permits the assignment of unneeded contract rights or options. This practice is sometimes called “piggybacking”</a:t>
            </a:r>
          </a:p>
          <a:p>
            <a:r>
              <a:rPr lang="en-US" sz="2400" dirty="0">
                <a:latin typeface="+mn-lt"/>
              </a:rPr>
              <a:t>FTA discourages the assignment of another recipient’s contract rights as a substitute for a stand-alone procurement. Assignments are intended to be used only when a recipient has inadvertently acquired contract rights in excess of its needs due to changed circumstances or honest mistakes</a:t>
            </a:r>
          </a:p>
          <a:p>
            <a:r>
              <a:rPr lang="en-US" sz="2400" dirty="0">
                <a:latin typeface="+mn-lt"/>
              </a:rPr>
              <a:t>Intentionally procuring excessive quantities using Federal money is a violation of Federal regulations</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“Piggyback” Procurements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37</a:t>
            </a:fld>
            <a:endParaRPr lang="en-US" sz="1200" dirty="0">
              <a:latin typeface="+mj-lt"/>
            </a:endParaRPr>
          </a:p>
        </p:txBody>
      </p:sp>
    </p:spTree>
    <p:extLst>
      <p:ext uri="{BB962C8B-B14F-4D97-AF65-F5344CB8AC3E}">
        <p14:creationId xmlns:p14="http://schemas.microsoft.com/office/powerpoint/2010/main" val="7319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711004"/>
            <a:ext cx="7772400" cy="2232480"/>
          </a:xfrm>
        </p:spPr>
        <p:txBody>
          <a:bodyPr/>
          <a:lstStyle/>
          <a:p>
            <a:r>
              <a:rPr lang="en-US" b="1" dirty="0">
                <a:latin typeface="+mn-lt"/>
              </a:rPr>
              <a:t>Rolling Stock Procurements</a:t>
            </a:r>
            <a:endParaRPr lang="en-US" dirty="0"/>
          </a:p>
        </p:txBody>
      </p:sp>
    </p:spTree>
    <p:extLst>
      <p:ext uri="{BB962C8B-B14F-4D97-AF65-F5344CB8AC3E}">
        <p14:creationId xmlns:p14="http://schemas.microsoft.com/office/powerpoint/2010/main" val="23308549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sz="2800" dirty="0">
                <a:latin typeface="+mn-lt"/>
              </a:rPr>
              <a:t>A recipient purchasing revenue service rolling stock with FTA funds must conduct pre-award and post-delivery audits</a:t>
            </a:r>
          </a:p>
          <a:p>
            <a:r>
              <a:rPr lang="en-US" sz="2800" dirty="0">
                <a:latin typeface="+mn-lt"/>
              </a:rPr>
              <a:t>Certifications at the pre-award stage: </a:t>
            </a:r>
          </a:p>
          <a:p>
            <a:pPr lvl="1"/>
            <a:r>
              <a:rPr lang="en-US" sz="2400" dirty="0">
                <a:latin typeface="+mn-lt"/>
              </a:rPr>
              <a:t>Buy America</a:t>
            </a:r>
          </a:p>
          <a:p>
            <a:pPr lvl="1"/>
            <a:r>
              <a:rPr lang="en-US" sz="2400" dirty="0">
                <a:latin typeface="+mn-lt"/>
              </a:rPr>
              <a:t>Purchaser’s Requirements</a:t>
            </a:r>
          </a:p>
          <a:p>
            <a:r>
              <a:rPr lang="en-US" sz="2800" dirty="0">
                <a:latin typeface="+mn-lt"/>
              </a:rPr>
              <a:t>Certifications at the post-award stage:</a:t>
            </a:r>
          </a:p>
          <a:p>
            <a:pPr lvl="1"/>
            <a:r>
              <a:rPr lang="en-US" sz="2400" dirty="0">
                <a:latin typeface="+mn-lt"/>
              </a:rPr>
              <a:t>Buy America</a:t>
            </a:r>
          </a:p>
          <a:p>
            <a:pPr lvl="1"/>
            <a:r>
              <a:rPr lang="en-US" sz="2400" dirty="0">
                <a:latin typeface="+mn-lt"/>
              </a:rPr>
              <a:t>Purchaser’s Requirements</a:t>
            </a:r>
          </a:p>
          <a:p>
            <a:pPr lvl="1"/>
            <a:r>
              <a:rPr lang="en-US" sz="2400" dirty="0">
                <a:latin typeface="+mn-lt"/>
              </a:rPr>
              <a:t>Federal Motor Vehicle Safety Standards (FMVSS)</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Rolling Stock Procurements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39</a:t>
            </a:fld>
            <a:endParaRPr lang="en-US" sz="1200" dirty="0">
              <a:latin typeface="+mj-lt"/>
            </a:endParaRPr>
          </a:p>
        </p:txBody>
      </p:sp>
    </p:spTree>
    <p:extLst>
      <p:ext uri="{BB962C8B-B14F-4D97-AF65-F5344CB8AC3E}">
        <p14:creationId xmlns:p14="http://schemas.microsoft.com/office/powerpoint/2010/main" val="287700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711004"/>
            <a:ext cx="7772400" cy="2232480"/>
          </a:xfrm>
        </p:spPr>
        <p:txBody>
          <a:bodyPr/>
          <a:lstStyle/>
          <a:p>
            <a:r>
              <a:rPr lang="en-US" b="1" dirty="0">
                <a:latin typeface="+mn-lt"/>
              </a:rPr>
              <a:t>New Developments in Procurement Compliance</a:t>
            </a:r>
            <a:endParaRPr lang="en-US" dirty="0"/>
          </a:p>
        </p:txBody>
      </p:sp>
    </p:spTree>
    <p:extLst>
      <p:ext uri="{BB962C8B-B14F-4D97-AF65-F5344CB8AC3E}">
        <p14:creationId xmlns:p14="http://schemas.microsoft.com/office/powerpoint/2010/main" val="12063512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sz="2400" dirty="0">
                <a:latin typeface="+mn-lt"/>
              </a:rPr>
              <a:t>Recipients must have in their possession the Altoona Bus Testing Report before final acceptance of the first vehicle</a:t>
            </a:r>
          </a:p>
          <a:p>
            <a:endParaRPr lang="en-US" sz="2400" dirty="0">
              <a:latin typeface="+mn-lt"/>
            </a:endParaRPr>
          </a:p>
          <a:p>
            <a:r>
              <a:rPr lang="en-US" sz="2400" dirty="0">
                <a:latin typeface="+mn-lt"/>
              </a:rPr>
              <a:t>Since November 2014, </a:t>
            </a:r>
            <a:r>
              <a:rPr lang="en-US" sz="2400" b="1" dirty="0">
                <a:latin typeface="+mn-lt"/>
              </a:rPr>
              <a:t>direct recipients of FTA funds </a:t>
            </a:r>
            <a:r>
              <a:rPr lang="en-US" sz="2400" dirty="0">
                <a:latin typeface="+mn-lt"/>
              </a:rPr>
              <a:t>have been required to submit, within 30 days of making an award for rolling stock, the name of the successful bidder and the total dollar value of the contract. Only eligible TVMs (that have submitted an approved DBE goal methodology to FTA) may bid on FTA-assisted transit vehicle procurements</a:t>
            </a:r>
          </a:p>
          <a:p>
            <a:pPr lvl="1"/>
            <a:r>
              <a:rPr lang="en-US" sz="2000" dirty="0">
                <a:latin typeface="+mn-lt"/>
              </a:rPr>
              <a:t>Direct recipients should report using the following link: </a:t>
            </a:r>
            <a:r>
              <a:rPr lang="en-US" sz="2000" dirty="0">
                <a:latin typeface="+mn-lt"/>
                <a:hlinkClick r:id="rId3"/>
              </a:rPr>
              <a:t>https://www.surveymonkey.com/r/vehicleawardreportsurvey</a:t>
            </a:r>
            <a:endParaRPr lang="en-US" sz="2000" dirty="0">
              <a:latin typeface="+mn-lt"/>
            </a:endParaRPr>
          </a:p>
          <a:p>
            <a:pPr marL="457200" lvl="1" indent="0">
              <a:buNone/>
            </a:pPr>
            <a:endParaRPr lang="en-US" sz="2000" dirty="0">
              <a:latin typeface="+mn-lt"/>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Rolling Stock Procurements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40</a:t>
            </a:fld>
            <a:endParaRPr lang="en-US" sz="1200" dirty="0">
              <a:latin typeface="+mj-lt"/>
            </a:endParaRPr>
          </a:p>
        </p:txBody>
      </p:sp>
    </p:spTree>
    <p:extLst>
      <p:ext uri="{BB962C8B-B14F-4D97-AF65-F5344CB8AC3E}">
        <p14:creationId xmlns:p14="http://schemas.microsoft.com/office/powerpoint/2010/main" val="114267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711004"/>
            <a:ext cx="7772400" cy="2232480"/>
          </a:xfrm>
        </p:spPr>
        <p:txBody>
          <a:bodyPr/>
          <a:lstStyle/>
          <a:p>
            <a:r>
              <a:rPr lang="en-US" b="1" dirty="0">
                <a:latin typeface="+mn-lt"/>
              </a:rPr>
              <a:t>Disposition of FTA-funded Vehicles</a:t>
            </a:r>
            <a:endParaRPr lang="en-US" dirty="0"/>
          </a:p>
        </p:txBody>
      </p:sp>
    </p:spTree>
    <p:extLst>
      <p:ext uri="{BB962C8B-B14F-4D97-AF65-F5344CB8AC3E}">
        <p14:creationId xmlns:p14="http://schemas.microsoft.com/office/powerpoint/2010/main" val="42711681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AC1B-A8D1-45A7-A602-61A88610C22E}"/>
              </a:ext>
            </a:extLst>
          </p:cNvPr>
          <p:cNvSpPr>
            <a:spLocks noGrp="1"/>
          </p:cNvSpPr>
          <p:nvPr>
            <p:ph type="title"/>
          </p:nvPr>
        </p:nvSpPr>
        <p:spPr/>
        <p:txBody>
          <a:bodyPr/>
          <a:lstStyle/>
          <a:p>
            <a:r>
              <a:rPr lang="en-US" dirty="0"/>
              <a:t>Disposition of FTA-funded Vehicles</a:t>
            </a:r>
          </a:p>
        </p:txBody>
      </p:sp>
      <p:sp>
        <p:nvSpPr>
          <p:cNvPr id="3" name="Content Placeholder 2">
            <a:extLst>
              <a:ext uri="{FF2B5EF4-FFF2-40B4-BE49-F238E27FC236}">
                <a16:creationId xmlns:a16="http://schemas.microsoft.com/office/drawing/2014/main" id="{ED55E37E-8EA3-4949-8A4A-D286EC77C4C6}"/>
              </a:ext>
            </a:extLst>
          </p:cNvPr>
          <p:cNvSpPr>
            <a:spLocks noGrp="1"/>
          </p:cNvSpPr>
          <p:nvPr>
            <p:ph idx="1"/>
          </p:nvPr>
        </p:nvSpPr>
        <p:spPr/>
        <p:txBody>
          <a:bodyPr/>
          <a:lstStyle/>
          <a:p>
            <a:pPr algn="l"/>
            <a:r>
              <a:rPr lang="en-US" sz="2000" b="0" dirty="0"/>
              <a:t>FTA disposition requirements apply to vehicles that have met their useful lives as well as vehicles withdrawn from service before the end of their useful lives.</a:t>
            </a:r>
          </a:p>
          <a:p>
            <a:pPr algn="l"/>
            <a:endParaRPr lang="en-US" sz="2000" b="0" dirty="0"/>
          </a:p>
          <a:p>
            <a:pPr algn="l"/>
            <a:r>
              <a:rPr lang="en-US" sz="2000" b="0" dirty="0"/>
              <a:t>In many situations, FTA retains financial interest in disposed vehicles and it must be reimbursed. Specifically, FTA is entitled to its share of the remaining Federal interest upon disposition of:</a:t>
            </a:r>
          </a:p>
          <a:p>
            <a:pPr marL="685800" lvl="1">
              <a:buFont typeface="Arial" panose="020B0604020202020204" pitchFamily="34" charset="0"/>
              <a:buChar char="•"/>
            </a:pPr>
            <a:r>
              <a:rPr lang="en-US" sz="2000" b="0" i="1" dirty="0"/>
              <a:t>FTA-funded vehicles before the end of their useful lives</a:t>
            </a:r>
          </a:p>
          <a:p>
            <a:pPr marL="685800" lvl="1">
              <a:buFont typeface="Arial" panose="020B0604020202020204" pitchFamily="34" charset="0"/>
              <a:buChar char="•"/>
            </a:pPr>
            <a:r>
              <a:rPr lang="en-US" sz="2000" b="0" i="1" dirty="0"/>
              <a:t>FTA-funded vehicles that have met their useful lives but still have a current market value of more than $5,000 per unit</a:t>
            </a:r>
          </a:p>
          <a:p>
            <a:pPr algn="l"/>
            <a:endParaRPr lang="en-US" sz="2000" dirty="0"/>
          </a:p>
          <a:p>
            <a:pPr algn="l"/>
            <a:r>
              <a:rPr lang="en-US" sz="2000" b="1" u="sng" dirty="0"/>
              <a:t>Threshold Question: Has the vehicle met its useful life?</a:t>
            </a:r>
          </a:p>
          <a:p>
            <a:pPr algn="l"/>
            <a:endParaRPr lang="en-US" dirty="0"/>
          </a:p>
        </p:txBody>
      </p:sp>
    </p:spTree>
    <p:extLst>
      <p:ext uri="{BB962C8B-B14F-4D97-AF65-F5344CB8AC3E}">
        <p14:creationId xmlns:p14="http://schemas.microsoft.com/office/powerpoint/2010/main" val="1566718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04CDD-8747-49A4-B3D6-4F94CBE8A1A1}"/>
              </a:ext>
            </a:extLst>
          </p:cNvPr>
          <p:cNvSpPr>
            <a:spLocks noGrp="1"/>
          </p:cNvSpPr>
          <p:nvPr>
            <p:ph type="title"/>
          </p:nvPr>
        </p:nvSpPr>
        <p:spPr/>
        <p:txBody>
          <a:bodyPr/>
          <a:lstStyle/>
          <a:p>
            <a:r>
              <a:rPr lang="en-US" dirty="0"/>
              <a:t>Determining the Useful Life</a:t>
            </a:r>
          </a:p>
        </p:txBody>
      </p:sp>
      <p:sp>
        <p:nvSpPr>
          <p:cNvPr id="3" name="Content Placeholder 2">
            <a:extLst>
              <a:ext uri="{FF2B5EF4-FFF2-40B4-BE49-F238E27FC236}">
                <a16:creationId xmlns:a16="http://schemas.microsoft.com/office/drawing/2014/main" id="{3F06C993-C602-496F-882C-585E2F5A30D6}"/>
              </a:ext>
            </a:extLst>
          </p:cNvPr>
          <p:cNvSpPr>
            <a:spLocks noGrp="1"/>
          </p:cNvSpPr>
          <p:nvPr>
            <p:ph idx="1"/>
          </p:nvPr>
        </p:nvSpPr>
        <p:spPr/>
        <p:txBody>
          <a:bodyPr/>
          <a:lstStyle/>
          <a:p>
            <a:pPr algn="l"/>
            <a:r>
              <a:rPr lang="en-US" sz="2000" b="0" dirty="0"/>
              <a:t>The following table defines the useful life of several typical FTA-funded items (based on FTA Circular 5010.1E)</a:t>
            </a:r>
          </a:p>
          <a:p>
            <a:pPr algn="l"/>
            <a:endParaRPr lang="en-US" b="0" dirty="0"/>
          </a:p>
          <a:p>
            <a:pPr algn="l"/>
            <a:endParaRPr lang="en-US" b="0" dirty="0"/>
          </a:p>
          <a:p>
            <a:pPr algn="l"/>
            <a:endParaRPr lang="en-US" b="0" dirty="0"/>
          </a:p>
          <a:p>
            <a:pPr algn="l"/>
            <a:endParaRPr lang="en-US" b="0" dirty="0"/>
          </a:p>
          <a:p>
            <a:pPr algn="l"/>
            <a:endParaRPr lang="en-US" b="0" dirty="0"/>
          </a:p>
        </p:txBody>
      </p:sp>
      <p:graphicFrame>
        <p:nvGraphicFramePr>
          <p:cNvPr id="4" name="Table 3">
            <a:extLst>
              <a:ext uri="{FF2B5EF4-FFF2-40B4-BE49-F238E27FC236}">
                <a16:creationId xmlns:a16="http://schemas.microsoft.com/office/drawing/2014/main" id="{DA9D49BB-B5C3-4C91-9A0A-391A99717A36}"/>
              </a:ext>
            </a:extLst>
          </p:cNvPr>
          <p:cNvGraphicFramePr>
            <a:graphicFrameLocks noGrp="1"/>
          </p:cNvGraphicFramePr>
          <p:nvPr>
            <p:extLst>
              <p:ext uri="{D42A27DB-BD31-4B8C-83A1-F6EECF244321}">
                <p14:modId xmlns:p14="http://schemas.microsoft.com/office/powerpoint/2010/main" val="1172310013"/>
              </p:ext>
            </p:extLst>
          </p:nvPr>
        </p:nvGraphicFramePr>
        <p:xfrm>
          <a:off x="457200" y="2312988"/>
          <a:ext cx="8229600" cy="4140299"/>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926756338"/>
                    </a:ext>
                  </a:extLst>
                </a:gridCol>
                <a:gridCol w="4114800">
                  <a:extLst>
                    <a:ext uri="{9D8B030D-6E8A-4147-A177-3AD203B41FA5}">
                      <a16:colId xmlns:a16="http://schemas.microsoft.com/office/drawing/2014/main" val="2255554352"/>
                    </a:ext>
                  </a:extLst>
                </a:gridCol>
              </a:tblGrid>
              <a:tr h="417247">
                <a:tc>
                  <a:txBody>
                    <a:bodyPr/>
                    <a:lstStyle/>
                    <a:p>
                      <a:pPr marL="0" marR="0">
                        <a:lnSpc>
                          <a:spcPct val="107000"/>
                        </a:lnSpc>
                        <a:spcBef>
                          <a:spcPts val="0"/>
                        </a:spcBef>
                        <a:spcAft>
                          <a:spcPts val="0"/>
                        </a:spcAft>
                      </a:pPr>
                      <a:r>
                        <a:rPr lang="en-US" sz="1800" b="1" i="0" dirty="0">
                          <a:effectLst/>
                          <a:latin typeface="+mn-lt"/>
                        </a:rPr>
                        <a:t>Vehicle</a:t>
                      </a:r>
                      <a:endParaRPr lang="en-US" sz="1800" b="1"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latin typeface="+mn-lt"/>
                        </a:rPr>
                        <a:t>FTA-Defined Useful Life</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2067940"/>
                  </a:ext>
                </a:extLst>
              </a:tr>
              <a:tr h="853812">
                <a:tc>
                  <a:txBody>
                    <a:bodyPr/>
                    <a:lstStyle/>
                    <a:p>
                      <a:pPr marL="0" marR="0">
                        <a:lnSpc>
                          <a:spcPct val="107000"/>
                        </a:lnSpc>
                        <a:spcBef>
                          <a:spcPts val="0"/>
                        </a:spcBef>
                        <a:spcAft>
                          <a:spcPts val="0"/>
                        </a:spcAft>
                      </a:pPr>
                      <a:r>
                        <a:rPr lang="en-US" sz="1800" b="1" i="0" dirty="0">
                          <a:effectLst/>
                          <a:latin typeface="+mn-lt"/>
                        </a:rPr>
                        <a:t>35-40’ heavy duty bus and articulated transit buses</a:t>
                      </a:r>
                      <a:endParaRPr lang="en-US" sz="1800" b="1"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mn-lt"/>
                        </a:rPr>
                        <a:t>12 years or 500,000 miles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4978218"/>
                  </a:ext>
                </a:extLst>
              </a:tr>
              <a:tr h="417247">
                <a:tc>
                  <a:txBody>
                    <a:bodyPr/>
                    <a:lstStyle/>
                    <a:p>
                      <a:pPr marL="0" marR="0">
                        <a:lnSpc>
                          <a:spcPct val="107000"/>
                        </a:lnSpc>
                        <a:spcBef>
                          <a:spcPts val="0"/>
                        </a:spcBef>
                        <a:spcAft>
                          <a:spcPts val="0"/>
                        </a:spcAft>
                      </a:pPr>
                      <a:r>
                        <a:rPr lang="en-US" sz="1800" b="1" i="0" dirty="0">
                          <a:effectLst/>
                          <a:latin typeface="+mn-lt"/>
                        </a:rPr>
                        <a:t>30’ heavy duty transit bus</a:t>
                      </a:r>
                    </a:p>
                    <a:p>
                      <a:pPr marL="0" marR="0">
                        <a:lnSpc>
                          <a:spcPct val="107000"/>
                        </a:lnSpc>
                        <a:spcBef>
                          <a:spcPts val="0"/>
                        </a:spcBef>
                        <a:spcAft>
                          <a:spcPts val="0"/>
                        </a:spcAft>
                      </a:pPr>
                      <a:endParaRPr lang="en-US" sz="1800" b="1"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mn-lt"/>
                        </a:rPr>
                        <a:t>10 years or 350,000 miles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4079099"/>
                  </a:ext>
                </a:extLst>
              </a:tr>
              <a:tr h="417247">
                <a:tc>
                  <a:txBody>
                    <a:bodyPr/>
                    <a:lstStyle/>
                    <a:p>
                      <a:pPr marL="0" marR="0">
                        <a:lnSpc>
                          <a:spcPct val="107000"/>
                        </a:lnSpc>
                        <a:spcBef>
                          <a:spcPts val="0"/>
                        </a:spcBef>
                        <a:spcAft>
                          <a:spcPts val="0"/>
                        </a:spcAft>
                      </a:pPr>
                      <a:r>
                        <a:rPr lang="en-US" sz="1800" b="1" i="0" dirty="0">
                          <a:effectLst/>
                          <a:latin typeface="+mn-lt"/>
                        </a:rPr>
                        <a:t>30’ medium-duty transit bus</a:t>
                      </a:r>
                    </a:p>
                    <a:p>
                      <a:pPr marL="0" marR="0">
                        <a:lnSpc>
                          <a:spcPct val="107000"/>
                        </a:lnSpc>
                        <a:spcBef>
                          <a:spcPts val="0"/>
                        </a:spcBef>
                        <a:spcAft>
                          <a:spcPts val="0"/>
                        </a:spcAft>
                      </a:pPr>
                      <a:endParaRPr lang="en-US" sz="1800" b="1"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mn-lt"/>
                        </a:rPr>
                        <a:t>7 years or 200,000 miles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9966895"/>
                  </a:ext>
                </a:extLst>
              </a:tr>
              <a:tr h="853812">
                <a:tc>
                  <a:txBody>
                    <a:bodyPr/>
                    <a:lstStyle/>
                    <a:p>
                      <a:pPr marL="0" marR="0">
                        <a:lnSpc>
                          <a:spcPct val="107000"/>
                        </a:lnSpc>
                        <a:spcBef>
                          <a:spcPts val="0"/>
                        </a:spcBef>
                        <a:spcAft>
                          <a:spcPts val="0"/>
                        </a:spcAft>
                      </a:pPr>
                      <a:r>
                        <a:rPr lang="en-US" sz="1800" b="1" i="0" dirty="0">
                          <a:effectLst/>
                          <a:latin typeface="+mn-lt"/>
                        </a:rPr>
                        <a:t>25-35’ light duty transit bus (body on chassis vehicles)</a:t>
                      </a:r>
                      <a:endParaRPr lang="en-US" sz="1800" b="1"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mn-lt"/>
                        </a:rPr>
                        <a:t>5 years or 150,000 miles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2102513"/>
                  </a:ext>
                </a:extLst>
              </a:tr>
              <a:tr h="417247">
                <a:tc>
                  <a:txBody>
                    <a:bodyPr/>
                    <a:lstStyle/>
                    <a:p>
                      <a:pPr marL="0" marR="0">
                        <a:lnSpc>
                          <a:spcPct val="107000"/>
                        </a:lnSpc>
                        <a:spcBef>
                          <a:spcPts val="0"/>
                        </a:spcBef>
                        <a:spcAft>
                          <a:spcPts val="0"/>
                        </a:spcAft>
                      </a:pPr>
                      <a:r>
                        <a:rPr lang="en-US" sz="1800" b="1" i="0" dirty="0">
                          <a:effectLst/>
                          <a:latin typeface="+mn-lt"/>
                        </a:rPr>
                        <a:t>Other vehicles (e.g., small buses, vans, sedans)</a:t>
                      </a:r>
                    </a:p>
                    <a:p>
                      <a:pPr marL="0" marR="0">
                        <a:lnSpc>
                          <a:spcPct val="107000"/>
                        </a:lnSpc>
                        <a:spcBef>
                          <a:spcPts val="0"/>
                        </a:spcBef>
                        <a:spcAft>
                          <a:spcPts val="0"/>
                        </a:spcAft>
                      </a:pPr>
                      <a:endParaRPr lang="en-US" sz="1800" b="1"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mn-lt"/>
                        </a:rPr>
                        <a:t>4 years or 100,000 miles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167331"/>
                  </a:ext>
                </a:extLst>
              </a:tr>
            </a:tbl>
          </a:graphicData>
        </a:graphic>
      </p:graphicFrame>
      <p:sp>
        <p:nvSpPr>
          <p:cNvPr id="5" name="Rectangle 1">
            <a:extLst>
              <a:ext uri="{FF2B5EF4-FFF2-40B4-BE49-F238E27FC236}">
                <a16:creationId xmlns:a16="http://schemas.microsoft.com/office/drawing/2014/main" id="{33C22AAC-43CC-43C8-8070-24D54C5490F6}"/>
              </a:ext>
            </a:extLst>
          </p:cNvPr>
          <p:cNvSpPr>
            <a:spLocks noChangeArrowheads="1"/>
          </p:cNvSpPr>
          <p:nvPr/>
        </p:nvSpPr>
        <p:spPr bwMode="auto">
          <a:xfrm>
            <a:off x="-161857" y="2979034"/>
            <a:ext cx="12674464" cy="111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778008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AC1B-A8D1-45A7-A602-61A88610C22E}"/>
              </a:ext>
            </a:extLst>
          </p:cNvPr>
          <p:cNvSpPr>
            <a:spLocks noGrp="1"/>
          </p:cNvSpPr>
          <p:nvPr>
            <p:ph type="title"/>
          </p:nvPr>
        </p:nvSpPr>
        <p:spPr/>
        <p:txBody>
          <a:bodyPr/>
          <a:lstStyle/>
          <a:p>
            <a:br>
              <a:rPr lang="en-US" dirty="0"/>
            </a:br>
            <a:r>
              <a:rPr lang="en-US" dirty="0"/>
              <a:t>Disposition After the End of Useful Life</a:t>
            </a:r>
          </a:p>
        </p:txBody>
      </p:sp>
      <p:sp>
        <p:nvSpPr>
          <p:cNvPr id="3" name="Content Placeholder 2">
            <a:extLst>
              <a:ext uri="{FF2B5EF4-FFF2-40B4-BE49-F238E27FC236}">
                <a16:creationId xmlns:a16="http://schemas.microsoft.com/office/drawing/2014/main" id="{ED55E37E-8EA3-4949-8A4A-D286EC77C4C6}"/>
              </a:ext>
            </a:extLst>
          </p:cNvPr>
          <p:cNvSpPr>
            <a:spLocks noGrp="1"/>
          </p:cNvSpPr>
          <p:nvPr>
            <p:ph idx="1"/>
          </p:nvPr>
        </p:nvSpPr>
        <p:spPr/>
        <p:txBody>
          <a:bodyPr/>
          <a:lstStyle/>
          <a:p>
            <a:pPr algn="l"/>
            <a:endParaRPr lang="en-US" sz="2000" b="0" dirty="0"/>
          </a:p>
          <a:p>
            <a:pPr algn="l"/>
            <a:r>
              <a:rPr lang="en-US" sz="2000" b="0" dirty="0"/>
              <a:t>Vehicles with a current fair market value of $5,000 or less per unit may be retained, sold, or otherwise disposed of with no further obligation to reimburse FTA.</a:t>
            </a:r>
          </a:p>
          <a:p>
            <a:pPr algn="l"/>
            <a:endParaRPr lang="en-US" sz="2000" b="0" dirty="0"/>
          </a:p>
          <a:p>
            <a:pPr algn="l"/>
            <a:r>
              <a:rPr lang="en-US" sz="2000" b="0" dirty="0"/>
              <a:t>For vehicles valued at more than $5,000 that have met their useful lives, FTA is entitled to the amount calculated by multiplying the current fair market value (or proceeds from sale) by FTA’s percentage of participation in the cost of the original purchase.</a:t>
            </a:r>
          </a:p>
          <a:p>
            <a:pPr algn="l"/>
            <a:endParaRPr lang="en-US" sz="2000" b="0" dirty="0"/>
          </a:p>
          <a:p>
            <a:pPr lvl="1" indent="-342900">
              <a:buFont typeface="Arial" panose="020B0604020202020204" pitchFamily="34" charset="0"/>
              <a:buChar char="•"/>
            </a:pPr>
            <a:r>
              <a:rPr lang="en-US" sz="2000" b="1" i="1" dirty="0"/>
              <a:t>For example, a vehicle acquired with 80% FTA funding that is valued at $10,000 at the time of disposition would require reimbursement to FTA in the amount of $4,000.</a:t>
            </a:r>
          </a:p>
        </p:txBody>
      </p:sp>
    </p:spTree>
    <p:extLst>
      <p:ext uri="{BB962C8B-B14F-4D97-AF65-F5344CB8AC3E}">
        <p14:creationId xmlns:p14="http://schemas.microsoft.com/office/powerpoint/2010/main" val="708272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AC1B-A8D1-45A7-A602-61A88610C22E}"/>
              </a:ext>
            </a:extLst>
          </p:cNvPr>
          <p:cNvSpPr>
            <a:spLocks noGrp="1"/>
          </p:cNvSpPr>
          <p:nvPr>
            <p:ph type="title"/>
          </p:nvPr>
        </p:nvSpPr>
        <p:spPr/>
        <p:txBody>
          <a:bodyPr/>
          <a:lstStyle/>
          <a:p>
            <a:br>
              <a:rPr lang="en-US" dirty="0"/>
            </a:br>
            <a:r>
              <a:rPr lang="en-US" dirty="0"/>
              <a:t>Disposition Before the End of Useful Life</a:t>
            </a:r>
          </a:p>
        </p:txBody>
      </p:sp>
      <p:sp>
        <p:nvSpPr>
          <p:cNvPr id="3" name="Content Placeholder 2">
            <a:extLst>
              <a:ext uri="{FF2B5EF4-FFF2-40B4-BE49-F238E27FC236}">
                <a16:creationId xmlns:a16="http://schemas.microsoft.com/office/drawing/2014/main" id="{ED55E37E-8EA3-4949-8A4A-D286EC77C4C6}"/>
              </a:ext>
            </a:extLst>
          </p:cNvPr>
          <p:cNvSpPr>
            <a:spLocks noGrp="1"/>
          </p:cNvSpPr>
          <p:nvPr>
            <p:ph idx="1"/>
          </p:nvPr>
        </p:nvSpPr>
        <p:spPr/>
        <p:txBody>
          <a:bodyPr/>
          <a:lstStyle/>
          <a:p>
            <a:pPr algn="l"/>
            <a:endParaRPr lang="en-US" sz="2000" i="1" u="sng" dirty="0"/>
          </a:p>
          <a:p>
            <a:pPr algn="l"/>
            <a:r>
              <a:rPr lang="en-US" sz="2000" b="1" i="1" u="sng" dirty="0"/>
              <a:t>Any disposition of project property before the end of its useful life requires prior FTA approval.</a:t>
            </a:r>
          </a:p>
          <a:p>
            <a:pPr algn="l"/>
            <a:endParaRPr lang="en-US" sz="2000" i="1" u="sng" dirty="0"/>
          </a:p>
          <a:p>
            <a:pPr algn="l"/>
            <a:r>
              <a:rPr lang="en-US" sz="2000" b="0" dirty="0"/>
              <a:t>FTA also requires that a Rolling Stock Status Report accompany the request for early disposition, which will be used to verify the remaining Federal interest in each vehicle (example on next slide).</a:t>
            </a:r>
          </a:p>
          <a:p>
            <a:pPr algn="l"/>
            <a:endParaRPr lang="en-US" sz="2000" b="0" dirty="0"/>
          </a:p>
          <a:p>
            <a:pPr algn="l"/>
            <a:r>
              <a:rPr lang="en-US" sz="2000" b="0" dirty="0"/>
              <a:t>The Federal interest that must be returned is FTA’s share of the unamortized value of the remaining useful life per unit (based on either miles or years) using straight line depreciation from the original purchase price.</a:t>
            </a:r>
          </a:p>
          <a:p>
            <a:pPr algn="l"/>
            <a:endParaRPr lang="en-US" sz="2000" i="1" u="sng" dirty="0"/>
          </a:p>
        </p:txBody>
      </p:sp>
    </p:spTree>
    <p:extLst>
      <p:ext uri="{BB962C8B-B14F-4D97-AF65-F5344CB8AC3E}">
        <p14:creationId xmlns:p14="http://schemas.microsoft.com/office/powerpoint/2010/main" val="2813783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AC1B-A8D1-45A7-A602-61A88610C22E}"/>
              </a:ext>
            </a:extLst>
          </p:cNvPr>
          <p:cNvSpPr>
            <a:spLocks noGrp="1"/>
          </p:cNvSpPr>
          <p:nvPr>
            <p:ph type="title"/>
          </p:nvPr>
        </p:nvSpPr>
        <p:spPr/>
        <p:txBody>
          <a:bodyPr/>
          <a:lstStyle/>
          <a:p>
            <a:r>
              <a:rPr lang="en-US" sz="3200" dirty="0"/>
              <a:t>Disposition Before the End of Useful Life</a:t>
            </a:r>
          </a:p>
        </p:txBody>
      </p:sp>
      <p:pic>
        <p:nvPicPr>
          <p:cNvPr id="5" name="Content Placeholder 4">
            <a:extLst>
              <a:ext uri="{FF2B5EF4-FFF2-40B4-BE49-F238E27FC236}">
                <a16:creationId xmlns:a16="http://schemas.microsoft.com/office/drawing/2014/main" id="{91846174-E4EE-4812-90A8-7EEE2CF95188}"/>
              </a:ext>
            </a:extLst>
          </p:cNvPr>
          <p:cNvPicPr>
            <a:picLocks noGrp="1" noChangeAspect="1"/>
          </p:cNvPicPr>
          <p:nvPr>
            <p:ph idx="1"/>
          </p:nvPr>
        </p:nvPicPr>
        <p:blipFill>
          <a:blip r:embed="rId2"/>
          <a:stretch>
            <a:fillRect/>
          </a:stretch>
        </p:blipFill>
        <p:spPr>
          <a:xfrm>
            <a:off x="457200" y="1142917"/>
            <a:ext cx="8229600" cy="5332290"/>
          </a:xfrm>
          <a:prstGeom prst="rect">
            <a:avLst/>
          </a:prstGeom>
        </p:spPr>
      </p:pic>
    </p:spTree>
    <p:extLst>
      <p:ext uri="{BB962C8B-B14F-4D97-AF65-F5344CB8AC3E}">
        <p14:creationId xmlns:p14="http://schemas.microsoft.com/office/powerpoint/2010/main" val="863946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AC1B-A8D1-45A7-A602-61A88610C22E}"/>
              </a:ext>
            </a:extLst>
          </p:cNvPr>
          <p:cNvSpPr>
            <a:spLocks noGrp="1"/>
          </p:cNvSpPr>
          <p:nvPr>
            <p:ph type="title"/>
          </p:nvPr>
        </p:nvSpPr>
        <p:spPr/>
        <p:txBody>
          <a:bodyPr/>
          <a:lstStyle/>
          <a:p>
            <a:r>
              <a:rPr lang="en-US" sz="3200" dirty="0"/>
              <a:t>Disposition Before the End of Useful Life</a:t>
            </a:r>
          </a:p>
        </p:txBody>
      </p:sp>
      <p:sp>
        <p:nvSpPr>
          <p:cNvPr id="3" name="Content Placeholder 2">
            <a:extLst>
              <a:ext uri="{FF2B5EF4-FFF2-40B4-BE49-F238E27FC236}">
                <a16:creationId xmlns:a16="http://schemas.microsoft.com/office/drawing/2014/main" id="{ED55E37E-8EA3-4949-8A4A-D286EC77C4C6}"/>
              </a:ext>
            </a:extLst>
          </p:cNvPr>
          <p:cNvSpPr>
            <a:spLocks noGrp="1"/>
          </p:cNvSpPr>
          <p:nvPr>
            <p:ph idx="1"/>
          </p:nvPr>
        </p:nvSpPr>
        <p:spPr/>
        <p:txBody>
          <a:bodyPr/>
          <a:lstStyle/>
          <a:p>
            <a:pPr algn="l"/>
            <a:r>
              <a:rPr lang="en-US" sz="2000" b="0" dirty="0"/>
              <a:t>Remember: the Federal interest that must be returned is FTA’s share of the unamortized value of the remaining useful life per unit (based on either miles or years) using straight line depreciation from the original purchase price.</a:t>
            </a:r>
          </a:p>
          <a:p>
            <a:pPr algn="l"/>
            <a:endParaRPr lang="en-US" sz="2000" b="0" i="1" u="sng" dirty="0"/>
          </a:p>
          <a:p>
            <a:pPr marL="342900" indent="-342900" algn="l">
              <a:buFont typeface="Arial" panose="020B0604020202020204" pitchFamily="34" charset="0"/>
              <a:buChar char="•"/>
            </a:pPr>
            <a:r>
              <a:rPr lang="en-US" sz="2000" dirty="0"/>
              <a:t>For example, if a vehicle has a 12-year/500,000-mile minimum useful life, its value decreases by 1/12th of the original purchase price each year OR it decreases by 1/500,000th for each mile driven.</a:t>
            </a:r>
          </a:p>
          <a:p>
            <a:pPr marL="800100" lvl="1" indent="-342900">
              <a:buFont typeface="Arial" panose="020B0604020202020204" pitchFamily="34" charset="0"/>
              <a:buChar char="•"/>
            </a:pPr>
            <a:r>
              <a:rPr lang="en-US" sz="1800" i="1" dirty="0"/>
              <a:t>The recipient can calculate the straight line depreciation based on either years or miles, whichever is more advantageous to the recipient. It should be noted that periods of extended removal from service (generally more than six months) and non-revenue miles do not count towards useful life, so adjustments would need to be made in such cases.</a:t>
            </a:r>
          </a:p>
        </p:txBody>
      </p:sp>
    </p:spTree>
    <p:extLst>
      <p:ext uri="{BB962C8B-B14F-4D97-AF65-F5344CB8AC3E}">
        <p14:creationId xmlns:p14="http://schemas.microsoft.com/office/powerpoint/2010/main" val="306258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711004"/>
            <a:ext cx="7772400" cy="2232480"/>
          </a:xfrm>
        </p:spPr>
        <p:txBody>
          <a:bodyPr/>
          <a:lstStyle/>
          <a:p>
            <a:r>
              <a:rPr lang="en-US" b="1" dirty="0">
                <a:latin typeface="+mn-lt"/>
              </a:rPr>
              <a:t>Procurement Policy</a:t>
            </a:r>
            <a:endParaRPr lang="en-US" dirty="0"/>
          </a:p>
        </p:txBody>
      </p:sp>
    </p:spTree>
    <p:extLst>
      <p:ext uri="{BB962C8B-B14F-4D97-AF65-F5344CB8AC3E}">
        <p14:creationId xmlns:p14="http://schemas.microsoft.com/office/powerpoint/2010/main" val="32881091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2800" dirty="0">
                <a:latin typeface="Calibri" panose="020F0502020204030204" pitchFamily="34" charset="0"/>
                <a:ea typeface="ＭＳ Ｐゴシック" charset="-128"/>
                <a:cs typeface="Cambria" charset="0"/>
              </a:rPr>
              <a:t>FTA now requires that the following be contained in your written procurement policy:</a:t>
            </a:r>
          </a:p>
          <a:p>
            <a:pPr lvl="1"/>
            <a:r>
              <a:rPr lang="en-US" altLang="en-US" dirty="0">
                <a:latin typeface="Calibri" panose="020F0502020204030204" pitchFamily="34" charset="0"/>
                <a:ea typeface="ＭＳ Ｐゴシック" charset="-128"/>
                <a:cs typeface="Cambria" charset="0"/>
              </a:rPr>
              <a:t>Solicitations must include a clear and accurate description of the technical requirements for the material, product, or service to be procured (2 CFR Part 200.319(d)(1))</a:t>
            </a:r>
          </a:p>
          <a:p>
            <a:pPr lvl="1"/>
            <a:r>
              <a:rPr lang="en-US" altLang="en-US" dirty="0">
                <a:latin typeface="Calibri" panose="020F0502020204030204" pitchFamily="34" charset="0"/>
                <a:ea typeface="ＭＳ Ｐゴシック" charset="-128"/>
                <a:cs typeface="Cambria" charset="0"/>
              </a:rPr>
              <a:t>Solicitations must identify all requirements which the offerors must fulfill and all other factors to be used in evaluating bids or proposals (2 CFR Part 200.319(d)(2))</a:t>
            </a:r>
          </a:p>
          <a:p>
            <a:endParaRPr lang="en-US" altLang="en-US" sz="2800" dirty="0">
              <a:latin typeface="Calibri" panose="020F0502020204030204" pitchFamily="34" charset="0"/>
              <a:ea typeface="ＭＳ Ｐゴシック" charset="-128"/>
              <a:cs typeface="Cambria" charset="0"/>
            </a:endParaRPr>
          </a:p>
          <a:p>
            <a:pPr lvl="1" eaLnBrk="1" hangingPunct="1">
              <a:buSzPct val="45000"/>
              <a:buFont typeface="Arial" charset="0"/>
              <a:buNone/>
            </a:pPr>
            <a:endParaRPr lang="en-US" altLang="en-US" dirty="0">
              <a:latin typeface="Calibri" panose="020F0502020204030204" pitchFamily="34" charset="0"/>
              <a:ea typeface="ＭＳ Ｐゴシック" charset="-128"/>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Procurement Policy</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49</a:t>
            </a:fld>
            <a:endParaRPr lang="en-US" sz="1200" dirty="0">
              <a:latin typeface="+mj-lt"/>
            </a:endParaRPr>
          </a:p>
        </p:txBody>
      </p:sp>
    </p:spTree>
    <p:extLst>
      <p:ext uri="{BB962C8B-B14F-4D97-AF65-F5344CB8AC3E}">
        <p14:creationId xmlns:p14="http://schemas.microsoft.com/office/powerpoint/2010/main" val="314276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sz="2400" dirty="0">
                <a:latin typeface="+mn-lt"/>
              </a:rPr>
              <a:t>The Office of Management and Budget (OMB) raised the </a:t>
            </a:r>
            <a:r>
              <a:rPr lang="en-US" sz="2400" u="sng" dirty="0">
                <a:latin typeface="+mn-lt"/>
              </a:rPr>
              <a:t>Federal</a:t>
            </a:r>
            <a:r>
              <a:rPr lang="en-US" sz="2400" dirty="0">
                <a:latin typeface="+mn-lt"/>
              </a:rPr>
              <a:t> micro-purchase limit from </a:t>
            </a:r>
            <a:r>
              <a:rPr lang="en-US" sz="2400" b="1" dirty="0">
                <a:latin typeface="+mn-lt"/>
              </a:rPr>
              <a:t>$3,500 </a:t>
            </a:r>
            <a:r>
              <a:rPr lang="en-US" sz="2400" dirty="0">
                <a:latin typeface="+mn-lt"/>
              </a:rPr>
              <a:t>to </a:t>
            </a:r>
            <a:r>
              <a:rPr lang="en-US" sz="2400" b="1" dirty="0">
                <a:latin typeface="+mn-lt"/>
              </a:rPr>
              <a:t>$10,000 </a:t>
            </a:r>
            <a:r>
              <a:rPr lang="en-US" sz="2400" dirty="0">
                <a:latin typeface="+mn-lt"/>
              </a:rPr>
              <a:t>and the </a:t>
            </a:r>
            <a:r>
              <a:rPr lang="en-US" sz="2400" u="sng" dirty="0">
                <a:latin typeface="+mn-lt"/>
              </a:rPr>
              <a:t>Federal</a:t>
            </a:r>
            <a:r>
              <a:rPr lang="en-US" sz="2400" dirty="0">
                <a:latin typeface="+mn-lt"/>
              </a:rPr>
              <a:t> simplified acquisition threshold from </a:t>
            </a:r>
            <a:r>
              <a:rPr lang="en-US" sz="2400" b="1" dirty="0">
                <a:latin typeface="+mn-lt"/>
              </a:rPr>
              <a:t>$150,000 </a:t>
            </a:r>
            <a:r>
              <a:rPr lang="en-US" sz="2400" dirty="0">
                <a:latin typeface="+mn-lt"/>
              </a:rPr>
              <a:t>to </a:t>
            </a:r>
            <a:r>
              <a:rPr lang="en-US" sz="2400" b="1" dirty="0">
                <a:latin typeface="+mn-lt"/>
              </a:rPr>
              <a:t>$250,000</a:t>
            </a:r>
            <a:r>
              <a:rPr lang="en-US" sz="2400" dirty="0">
                <a:latin typeface="+mn-lt"/>
              </a:rPr>
              <a:t>, effective June 20, 2018</a:t>
            </a:r>
          </a:p>
          <a:p>
            <a:endParaRPr lang="en-US" sz="2400" dirty="0">
              <a:latin typeface="+mn-lt"/>
            </a:endParaRPr>
          </a:p>
          <a:p>
            <a:r>
              <a:rPr lang="en-US" sz="2400" dirty="0">
                <a:latin typeface="+mn-lt"/>
              </a:rPr>
              <a:t>FTA has yet to update its procurement guidance to reflect OMB’s increases</a:t>
            </a:r>
          </a:p>
          <a:p>
            <a:pPr lvl="1"/>
            <a:r>
              <a:rPr lang="en-US" sz="2000" dirty="0">
                <a:latin typeface="+mn-lt"/>
              </a:rPr>
              <a:t>Circular 4220 and the BPPM are due for updates</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New Developments: Increases to Procurement Thresholds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5</a:t>
            </a:fld>
            <a:endParaRPr lang="en-US" sz="1200" dirty="0">
              <a:latin typeface="+mj-lt"/>
            </a:endParaRPr>
          </a:p>
        </p:txBody>
      </p:sp>
    </p:spTree>
    <p:extLst>
      <p:ext uri="{BB962C8B-B14F-4D97-AF65-F5344CB8AC3E}">
        <p14:creationId xmlns:p14="http://schemas.microsoft.com/office/powerpoint/2010/main" val="43887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2800" dirty="0">
                <a:latin typeface="Calibri" panose="020F0502020204030204" pitchFamily="34" charset="0"/>
                <a:ea typeface="ＭＳ Ｐゴシック" charset="-128"/>
                <a:cs typeface="Cambria" charset="0"/>
              </a:rPr>
              <a:t>The following should also be contained in your procurement policy:</a:t>
            </a:r>
          </a:p>
          <a:p>
            <a:pPr lvl="1"/>
            <a:r>
              <a:rPr lang="en-US" altLang="en-US" sz="2400" dirty="0">
                <a:latin typeface="Calibri" panose="020F0502020204030204" pitchFamily="34" charset="0"/>
                <a:ea typeface="ＭＳ Ｐゴシック" charset="-128"/>
                <a:cs typeface="Cambria" charset="0"/>
              </a:rPr>
              <a:t>Contract administration</a:t>
            </a:r>
          </a:p>
          <a:p>
            <a:pPr lvl="1"/>
            <a:r>
              <a:rPr lang="en-US" altLang="en-US" sz="2400" dirty="0">
                <a:latin typeface="Calibri" panose="020F0502020204030204" pitchFamily="34" charset="0"/>
                <a:ea typeface="ＭＳ Ｐゴシック" charset="-128"/>
                <a:cs typeface="Cambria" charset="0"/>
              </a:rPr>
              <a:t>Written standards of conduct</a:t>
            </a:r>
          </a:p>
          <a:p>
            <a:pPr lvl="1"/>
            <a:r>
              <a:rPr lang="en-US" altLang="en-US" sz="2400" dirty="0">
                <a:latin typeface="Calibri" panose="020F0502020204030204" pitchFamily="34" charset="0"/>
                <a:ea typeface="ＭＳ Ｐゴシック" charset="-128"/>
                <a:cs typeface="Cambria" charset="0"/>
              </a:rPr>
              <a:t>Avoidance of unnecessary or duplicative items</a:t>
            </a:r>
          </a:p>
          <a:p>
            <a:pPr lvl="1"/>
            <a:r>
              <a:rPr lang="en-US" altLang="en-US" sz="2400" dirty="0">
                <a:latin typeface="Calibri" panose="020F0502020204030204" pitchFamily="34" charset="0"/>
                <a:ea typeface="ＭＳ Ｐゴシック" charset="-128"/>
                <a:cs typeface="Cambria" charset="0"/>
              </a:rPr>
              <a:t>Contracting with responsible contractors</a:t>
            </a:r>
          </a:p>
          <a:p>
            <a:pPr lvl="1"/>
            <a:r>
              <a:rPr lang="en-US" altLang="en-US" sz="2400" dirty="0">
                <a:latin typeface="Calibri" panose="020F0502020204030204" pitchFamily="34" charset="0"/>
                <a:ea typeface="ＭＳ Ｐゴシック" charset="-128"/>
                <a:cs typeface="Cambria" charset="0"/>
              </a:rPr>
              <a:t>Maintenance of written procurement history</a:t>
            </a:r>
          </a:p>
          <a:p>
            <a:pPr lvl="1"/>
            <a:r>
              <a:rPr lang="en-US" altLang="en-US" sz="2400" dirty="0">
                <a:latin typeface="Calibri" panose="020F0502020204030204" pitchFamily="34" charset="0"/>
                <a:ea typeface="ＭＳ Ｐゴシック" charset="-128"/>
                <a:cs typeface="Cambria" charset="0"/>
              </a:rPr>
              <a:t>Use of time and materials contracts</a:t>
            </a:r>
          </a:p>
          <a:p>
            <a:pPr lvl="1"/>
            <a:r>
              <a:rPr lang="en-US" altLang="en-US" sz="2400" dirty="0">
                <a:latin typeface="Calibri" panose="020F0502020204030204" pitchFamily="34" charset="0"/>
                <a:ea typeface="ＭＳ Ｐゴシック" charset="-128"/>
                <a:cs typeface="Cambria" charset="0"/>
              </a:rPr>
              <a:t>Written protest procedures</a:t>
            </a:r>
          </a:p>
          <a:p>
            <a:pPr lvl="1"/>
            <a:r>
              <a:rPr lang="en-US" altLang="en-US" sz="2400" dirty="0">
                <a:latin typeface="Calibri" panose="020F0502020204030204" pitchFamily="34" charset="0"/>
                <a:ea typeface="ＭＳ Ｐゴシック" charset="-128"/>
                <a:cs typeface="Cambria" charset="0"/>
              </a:rPr>
              <a:t>Promotion of full and open competition</a:t>
            </a:r>
          </a:p>
          <a:p>
            <a:endParaRPr lang="en-US" altLang="en-US" sz="2800" dirty="0">
              <a:latin typeface="Calibri" panose="020F0502020204030204" pitchFamily="34" charset="0"/>
              <a:ea typeface="ＭＳ Ｐゴシック" charset="-128"/>
              <a:cs typeface="Cambria" charset="0"/>
            </a:endParaRPr>
          </a:p>
          <a:p>
            <a:pPr lvl="1" eaLnBrk="1" hangingPunct="1">
              <a:buSzPct val="45000"/>
              <a:buFont typeface="Arial" charset="0"/>
              <a:buNone/>
            </a:pPr>
            <a:endParaRPr lang="en-US" altLang="en-US" dirty="0">
              <a:latin typeface="Calibri" panose="020F0502020204030204" pitchFamily="34" charset="0"/>
              <a:ea typeface="ＭＳ Ｐゴシック" charset="-128"/>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Procurement Policy</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50</a:t>
            </a:fld>
            <a:endParaRPr lang="en-US" sz="1200" dirty="0">
              <a:latin typeface="+mj-lt"/>
            </a:endParaRPr>
          </a:p>
        </p:txBody>
      </p:sp>
    </p:spTree>
    <p:extLst>
      <p:ext uri="{BB962C8B-B14F-4D97-AF65-F5344CB8AC3E}">
        <p14:creationId xmlns:p14="http://schemas.microsoft.com/office/powerpoint/2010/main" val="204840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12750" y="1291856"/>
            <a:ext cx="8318500" cy="4527550"/>
          </a:xfrm>
        </p:spPr>
        <p:txBody>
          <a:bodyPr lIns="101600" tIns="50800" rIns="101600" bIns="50800"/>
          <a:lstStyle/>
          <a:p>
            <a:r>
              <a:rPr lang="en-US" altLang="en-US" sz="2800" dirty="0">
                <a:latin typeface="Calibri" panose="020F0502020204030204" pitchFamily="34" charset="0"/>
                <a:ea typeface="ＭＳ Ｐゴシック" charset="-128"/>
                <a:cs typeface="Cambria" charset="0"/>
              </a:rPr>
              <a:t>Continued:</a:t>
            </a:r>
          </a:p>
          <a:p>
            <a:pPr lvl="1"/>
            <a:r>
              <a:rPr lang="en-US" altLang="en-US" sz="2400" dirty="0">
                <a:latin typeface="Calibri" panose="020F0502020204030204" pitchFamily="34" charset="0"/>
                <a:ea typeface="ＭＳ Ｐゴシック" charset="-128"/>
                <a:cs typeface="Cambria" charset="0"/>
              </a:rPr>
              <a:t>Prohibition on geographic preference</a:t>
            </a:r>
          </a:p>
          <a:p>
            <a:pPr lvl="1"/>
            <a:r>
              <a:rPr lang="en-US" altLang="en-US" sz="2400" dirty="0">
                <a:latin typeface="Calibri" panose="020F0502020204030204" pitchFamily="34" charset="0"/>
                <a:ea typeface="ＭＳ Ｐゴシック" charset="-128"/>
                <a:cs typeface="Cambria" charset="0"/>
              </a:rPr>
              <a:t>Prequalification lists, if applicable</a:t>
            </a:r>
          </a:p>
          <a:p>
            <a:pPr lvl="1"/>
            <a:r>
              <a:rPr lang="en-US" altLang="en-US" sz="2400" dirty="0">
                <a:latin typeface="Calibri" panose="020F0502020204030204" pitchFamily="34" charset="0"/>
                <a:ea typeface="ＭＳ Ｐゴシック" charset="-128"/>
                <a:cs typeface="Cambria" charset="0"/>
              </a:rPr>
              <a:t>Methods of procurement (micro, small and formal purchases; RFP and IFB)</a:t>
            </a:r>
          </a:p>
          <a:p>
            <a:pPr lvl="1"/>
            <a:r>
              <a:rPr lang="en-US" altLang="en-US" sz="2400" dirty="0">
                <a:latin typeface="Calibri" panose="020F0502020204030204" pitchFamily="34" charset="0"/>
                <a:ea typeface="ＭＳ Ｐゴシック" charset="-128"/>
                <a:cs typeface="Cambria" charset="0"/>
              </a:rPr>
              <a:t>Cost and price analysis</a:t>
            </a:r>
          </a:p>
          <a:p>
            <a:pPr lvl="1"/>
            <a:r>
              <a:rPr lang="en-US" altLang="en-US" sz="2400" dirty="0">
                <a:latin typeface="Calibri" panose="020F0502020204030204" pitchFamily="34" charset="0"/>
                <a:ea typeface="ＭＳ Ｐゴシック" charset="-128"/>
                <a:cs typeface="Cambria" charset="0"/>
              </a:rPr>
              <a:t>Independent cost estimate</a:t>
            </a:r>
          </a:p>
          <a:p>
            <a:pPr lvl="1"/>
            <a:r>
              <a:rPr lang="en-US" altLang="en-US" sz="2400" dirty="0">
                <a:latin typeface="Calibri" panose="020F0502020204030204" pitchFamily="34" charset="0"/>
                <a:ea typeface="ＭＳ Ｐゴシック" charset="-128"/>
                <a:cs typeface="Cambria" charset="0"/>
              </a:rPr>
              <a:t>Prohibition of cost plus percentage of cost contracts</a:t>
            </a:r>
          </a:p>
          <a:p>
            <a:pPr lvl="1"/>
            <a:r>
              <a:rPr lang="en-US" altLang="en-US" sz="2400" dirty="0">
                <a:latin typeface="Calibri" panose="020F0502020204030204" pitchFamily="34" charset="0"/>
                <a:ea typeface="ＭＳ Ｐゴシック" charset="-128"/>
                <a:cs typeface="Cambria" charset="0"/>
              </a:rPr>
              <a:t>Inclusion of required contract clauses</a:t>
            </a:r>
          </a:p>
          <a:p>
            <a:pPr lvl="1"/>
            <a:r>
              <a:rPr lang="en-US" altLang="en-US" sz="2400" dirty="0">
                <a:latin typeface="Calibri" panose="020F0502020204030204" pitchFamily="34" charset="0"/>
                <a:ea typeface="ＭＳ Ｐゴシック" charset="-128"/>
                <a:cs typeface="Cambria" charset="0"/>
              </a:rPr>
              <a:t>Bonding requirements</a:t>
            </a:r>
          </a:p>
          <a:p>
            <a:pPr lvl="1"/>
            <a:r>
              <a:rPr lang="en-US" altLang="en-US" sz="2400" dirty="0">
                <a:latin typeface="Calibri" panose="020F0502020204030204" pitchFamily="34" charset="0"/>
                <a:ea typeface="ＭＳ Ｐゴシック" charset="-128"/>
                <a:cs typeface="Cambria" charset="0"/>
              </a:rPr>
              <a:t>Prohibition of exclusionary specifications</a:t>
            </a:r>
          </a:p>
          <a:p>
            <a:pPr lvl="1"/>
            <a:r>
              <a:rPr lang="en-US" altLang="en-US" sz="2400" dirty="0">
                <a:latin typeface="Calibri" panose="020F0502020204030204" pitchFamily="34" charset="0"/>
                <a:ea typeface="ＭＳ Ｐゴシック" charset="-128"/>
                <a:cs typeface="Cambria" charset="0"/>
              </a:rPr>
              <a:t>Buy America</a:t>
            </a:r>
          </a:p>
          <a:p>
            <a:pPr lvl="1"/>
            <a:endParaRPr lang="en-US" altLang="en-US" sz="2400" dirty="0">
              <a:latin typeface="Calibri" panose="020F0502020204030204" pitchFamily="34" charset="0"/>
              <a:ea typeface="ＭＳ Ｐゴシック" charset="-128"/>
              <a:cs typeface="Cambria" charset="0"/>
            </a:endParaRPr>
          </a:p>
          <a:p>
            <a:pPr lvl="1"/>
            <a:endParaRPr lang="en-US" altLang="en-US" sz="2800" dirty="0">
              <a:latin typeface="Calibri" panose="020F0502020204030204" pitchFamily="34" charset="0"/>
              <a:ea typeface="ＭＳ Ｐゴシック" charset="-128"/>
              <a:cs typeface="Cambria" charset="0"/>
            </a:endParaRPr>
          </a:p>
          <a:p>
            <a:pPr lvl="1" eaLnBrk="1" hangingPunct="1">
              <a:buSzPct val="45000"/>
              <a:buFont typeface="Arial" charset="0"/>
              <a:buNone/>
            </a:pPr>
            <a:endParaRPr lang="en-US" altLang="en-US" dirty="0">
              <a:latin typeface="Calibri" panose="020F0502020204030204" pitchFamily="34" charset="0"/>
              <a:ea typeface="ＭＳ Ｐゴシック" charset="-128"/>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Procurement Policy</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51</a:t>
            </a:fld>
            <a:endParaRPr lang="en-US" sz="1200" dirty="0">
              <a:latin typeface="+mj-lt"/>
            </a:endParaRPr>
          </a:p>
        </p:txBody>
      </p:sp>
    </p:spTree>
    <p:extLst>
      <p:ext uri="{BB962C8B-B14F-4D97-AF65-F5344CB8AC3E}">
        <p14:creationId xmlns:p14="http://schemas.microsoft.com/office/powerpoint/2010/main" val="408756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711004"/>
            <a:ext cx="7772400" cy="2232480"/>
          </a:xfrm>
        </p:spPr>
        <p:txBody>
          <a:bodyPr/>
          <a:lstStyle/>
          <a:p>
            <a:r>
              <a:rPr lang="en-US" b="1" dirty="0">
                <a:latin typeface="+mn-lt"/>
              </a:rPr>
              <a:t>Common Procurement Findings and How to Avoid Them</a:t>
            </a:r>
            <a:endParaRPr lang="en-US" dirty="0"/>
          </a:p>
        </p:txBody>
      </p:sp>
    </p:spTree>
    <p:extLst>
      <p:ext uri="{BB962C8B-B14F-4D97-AF65-F5344CB8AC3E}">
        <p14:creationId xmlns:p14="http://schemas.microsoft.com/office/powerpoint/2010/main" val="33555256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sz="2800" dirty="0">
                <a:latin typeface="+mn-lt"/>
              </a:rPr>
              <a:t>FTA’s Triennial and State Management Reviews take a broad look at compliance with program requirements across a range of topic areas</a:t>
            </a:r>
          </a:p>
          <a:p>
            <a:r>
              <a:rPr lang="en-US" altLang="en-US" sz="2800" dirty="0">
                <a:latin typeface="+mn-lt"/>
                <a:ea typeface="ＭＳ Ｐゴシック" charset="-128"/>
                <a:cs typeface="Cambria" charset="0"/>
              </a:rPr>
              <a:t>The Triennial Review was mandated by Congress in 1982 for each recipient of Section 5307 funds</a:t>
            </a:r>
          </a:p>
          <a:p>
            <a:r>
              <a:rPr lang="en-US" altLang="en-US" sz="2800" dirty="0">
                <a:latin typeface="+mn-lt"/>
                <a:ea typeface="ＭＳ Ｐゴシック" charset="-128"/>
                <a:cs typeface="Cambria" charset="0"/>
              </a:rPr>
              <a:t>The State Management Review focuses on state DOTs and their subrecipients, including those who receive 5310 and 5311 funds. These reviews also occur every three years and use a format and process similar to the Triennial Review</a:t>
            </a:r>
          </a:p>
          <a:p>
            <a:endParaRPr lang="en-US" altLang="en-US" dirty="0">
              <a:latin typeface="Calibri" panose="020F0502020204030204" pitchFamily="34" charset="0"/>
              <a:ea typeface="ＭＳ Ｐゴシック" charset="-128"/>
              <a:cs typeface="Cambria" charset="0"/>
            </a:endParaRPr>
          </a:p>
          <a:p>
            <a:pPr lvl="1" eaLnBrk="1" hangingPunct="1">
              <a:buSzPct val="45000"/>
              <a:buFont typeface="Arial" charset="0"/>
              <a:buNone/>
            </a:pPr>
            <a:endParaRPr lang="en-US" altLang="en-US" dirty="0">
              <a:latin typeface="Calibri" panose="020F0502020204030204" pitchFamily="34" charset="0"/>
              <a:ea typeface="ＭＳ Ｐゴシック" charset="-128"/>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FTA Comprehensive Reviews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53</a:t>
            </a:fld>
            <a:endParaRPr lang="en-US" sz="1200" dirty="0">
              <a:latin typeface="+mj-lt"/>
            </a:endParaRPr>
          </a:p>
        </p:txBody>
      </p:sp>
    </p:spTree>
    <p:extLst>
      <p:ext uri="{BB962C8B-B14F-4D97-AF65-F5344CB8AC3E}">
        <p14:creationId xmlns:p14="http://schemas.microsoft.com/office/powerpoint/2010/main" val="346684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8966F61-A618-4249-9B4C-F1379554DD18}"/>
              </a:ext>
            </a:extLst>
          </p:cNvPr>
          <p:cNvSpPr>
            <a:spLocks noGrp="1"/>
          </p:cNvSpPr>
          <p:nvPr>
            <p:ph type="title"/>
          </p:nvPr>
        </p:nvSpPr>
        <p:spPr/>
        <p:txBody>
          <a:bodyPr/>
          <a:lstStyle/>
          <a:p>
            <a:r>
              <a:rPr lang="en-US" b="1" dirty="0">
                <a:latin typeface="+mj-lt"/>
              </a:rPr>
              <a:t>Comprehensive Review Areas</a:t>
            </a:r>
          </a:p>
        </p:txBody>
      </p:sp>
      <p:sp>
        <p:nvSpPr>
          <p:cNvPr id="20482" name="Rectangle 3"/>
          <p:cNvSpPr>
            <a:spLocks noGrp="1" noChangeArrowheads="1"/>
          </p:cNvSpPr>
          <p:nvPr>
            <p:ph sz="half" idx="1"/>
          </p:nvPr>
        </p:nvSpPr>
        <p:spPr>
          <a:xfrm>
            <a:off x="457200" y="1472384"/>
            <a:ext cx="4038600" cy="4525963"/>
          </a:xfrm>
        </p:spPr>
        <p:txBody>
          <a:bodyPr lIns="101600" tIns="50800" rIns="101600" bIns="50800"/>
          <a:lstStyle/>
          <a:p>
            <a:r>
              <a:rPr lang="en-US" sz="2800" dirty="0">
                <a:latin typeface="+mn-lt"/>
              </a:rPr>
              <a:t>Financial Management and Capacity</a:t>
            </a:r>
          </a:p>
          <a:p>
            <a:r>
              <a:rPr lang="en-US" sz="2800" dirty="0">
                <a:latin typeface="+mn-lt"/>
              </a:rPr>
              <a:t>Technical Capacity</a:t>
            </a:r>
          </a:p>
          <a:p>
            <a:r>
              <a:rPr lang="en-US" sz="2800" dirty="0">
                <a:latin typeface="+mn-lt"/>
              </a:rPr>
              <a:t>Maintenance</a:t>
            </a:r>
          </a:p>
          <a:p>
            <a:r>
              <a:rPr lang="en-US" sz="2800" dirty="0">
                <a:latin typeface="+mn-lt"/>
              </a:rPr>
              <a:t>Americans with Disabilities Act (ADA)</a:t>
            </a:r>
          </a:p>
          <a:p>
            <a:r>
              <a:rPr lang="en-US" sz="2800" dirty="0">
                <a:latin typeface="+mn-lt"/>
              </a:rPr>
              <a:t>Title VI</a:t>
            </a:r>
          </a:p>
          <a:p>
            <a:r>
              <a:rPr lang="en-US" sz="2800" dirty="0">
                <a:latin typeface="+mn-lt"/>
              </a:rPr>
              <a:t>Procurement</a:t>
            </a:r>
          </a:p>
          <a:p>
            <a:r>
              <a:rPr lang="en-US" sz="2800" dirty="0">
                <a:latin typeface="+mn-lt"/>
              </a:rPr>
              <a:t>Disadvantaged Business Enterprise (DBE)</a:t>
            </a:r>
          </a:p>
          <a:p>
            <a:pPr lvl="2"/>
            <a:endParaRPr lang="en-US" sz="2400" dirty="0"/>
          </a:p>
          <a:p>
            <a:pPr lvl="1"/>
            <a:endParaRPr lang="en-US" altLang="en-US" dirty="0">
              <a:latin typeface="Calibri" panose="020F0502020204030204" pitchFamily="34" charset="0"/>
              <a:ea typeface="ＭＳ Ｐゴシック" charset="-128"/>
              <a:cs typeface="Cambria" charset="0"/>
            </a:endParaRPr>
          </a:p>
          <a:p>
            <a:pPr lvl="1" eaLnBrk="1" hangingPunct="1">
              <a:buSzPct val="45000"/>
              <a:buFont typeface="Arial" charset="0"/>
              <a:buNone/>
            </a:pPr>
            <a:endParaRPr lang="en-US" altLang="en-US" dirty="0">
              <a:latin typeface="Calibri" panose="020F0502020204030204" pitchFamily="34" charset="0"/>
              <a:ea typeface="ＭＳ Ｐゴシック" charset="-128"/>
            </a:endParaRPr>
          </a:p>
        </p:txBody>
      </p:sp>
      <p:sp>
        <p:nvSpPr>
          <p:cNvPr id="10" name="Content Placeholder 9">
            <a:extLst>
              <a:ext uri="{FF2B5EF4-FFF2-40B4-BE49-F238E27FC236}">
                <a16:creationId xmlns:a16="http://schemas.microsoft.com/office/drawing/2014/main" id="{7CAC0627-E286-4149-8474-09BD5D7ED723}"/>
              </a:ext>
            </a:extLst>
          </p:cNvPr>
          <p:cNvSpPr>
            <a:spLocks noGrp="1"/>
          </p:cNvSpPr>
          <p:nvPr>
            <p:ph sz="half" idx="2"/>
          </p:nvPr>
        </p:nvSpPr>
        <p:spPr>
          <a:xfrm>
            <a:off x="4648200" y="1472384"/>
            <a:ext cx="4038600" cy="4525963"/>
          </a:xfrm>
        </p:spPr>
        <p:txBody>
          <a:bodyPr/>
          <a:lstStyle/>
          <a:p>
            <a:r>
              <a:rPr lang="en-US" sz="1800" dirty="0">
                <a:latin typeface="+mn-lt"/>
              </a:rPr>
              <a:t>Legal</a:t>
            </a:r>
          </a:p>
          <a:p>
            <a:r>
              <a:rPr lang="en-US" sz="1800" dirty="0">
                <a:latin typeface="+mn-lt"/>
              </a:rPr>
              <a:t>Satisfactory Continuing Control</a:t>
            </a:r>
          </a:p>
          <a:p>
            <a:r>
              <a:rPr lang="en-US" sz="1800" dirty="0">
                <a:latin typeface="+mn-lt"/>
              </a:rPr>
              <a:t>Charter Bus</a:t>
            </a:r>
          </a:p>
          <a:p>
            <a:r>
              <a:rPr lang="en-US" sz="1800" dirty="0">
                <a:latin typeface="+mn-lt"/>
              </a:rPr>
              <a:t>School Bus</a:t>
            </a:r>
          </a:p>
          <a:p>
            <a:r>
              <a:rPr lang="en-US" sz="1800" dirty="0">
                <a:latin typeface="+mn-lt"/>
              </a:rPr>
              <a:t>Drug-Free Workplace and Drug and Alcohol Program</a:t>
            </a:r>
          </a:p>
          <a:p>
            <a:r>
              <a:rPr lang="en-US" sz="1800" dirty="0">
                <a:latin typeface="+mn-lt"/>
              </a:rPr>
              <a:t>Equal Employment Opportunity (EEO)</a:t>
            </a:r>
          </a:p>
          <a:p>
            <a:r>
              <a:rPr lang="en-US" sz="1800" dirty="0">
                <a:latin typeface="+mn-lt"/>
              </a:rPr>
              <a:t>Transit Asset Management (TAM)</a:t>
            </a:r>
          </a:p>
          <a:p>
            <a:r>
              <a:rPr lang="en-US" sz="1800" dirty="0">
                <a:latin typeface="+mn-lt"/>
              </a:rPr>
              <a:t>Section 5307, 5310, and 5311</a:t>
            </a:r>
          </a:p>
          <a:p>
            <a:r>
              <a:rPr lang="en-US" sz="1800" dirty="0">
                <a:latin typeface="+mn-lt"/>
              </a:rPr>
              <a:t>Public Transportation Agency Safety Plan</a:t>
            </a:r>
          </a:p>
          <a:p>
            <a:r>
              <a:rPr lang="en-US" sz="1800" dirty="0">
                <a:latin typeface="+mn-lt"/>
              </a:rPr>
              <a:t>Cybersecurity</a:t>
            </a:r>
          </a:p>
        </p:txBody>
      </p:sp>
      <p:sp>
        <p:nvSpPr>
          <p:cNvPr id="8" name="Slide Number Placeholder 4"/>
          <p:cNvSpPr>
            <a:spLocks noGrp="1"/>
          </p:cNvSpPr>
          <p:nvPr>
            <p:ph type="sldNum" sz="quarter" idx="12"/>
          </p:nvPr>
        </p:nvSpPr>
        <p:spPr/>
        <p:txBody>
          <a:bodyPr/>
          <a:lstStyle/>
          <a:p>
            <a:pPr algn="r">
              <a:defRPr/>
            </a:pPr>
            <a:fld id="{20FDBC00-900C-45E2-B0B4-268F985CAD3F}" type="slidenum">
              <a:rPr lang="en-US" sz="1200" smtClean="0">
                <a:latin typeface="+mj-lt"/>
              </a:rPr>
              <a:t>54</a:t>
            </a:fld>
            <a:endParaRPr lang="en-US" sz="1200" dirty="0">
              <a:latin typeface="+mj-lt"/>
            </a:endParaRPr>
          </a:p>
        </p:txBody>
      </p:sp>
    </p:spTree>
    <p:extLst>
      <p:ext uri="{BB962C8B-B14F-4D97-AF65-F5344CB8AC3E}">
        <p14:creationId xmlns:p14="http://schemas.microsoft.com/office/powerpoint/2010/main" val="210991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endParaRPr lang="en-US" altLang="en-US" dirty="0">
              <a:ea typeface="ＭＳ Ｐゴシック" charset="-128"/>
            </a:endParaRPr>
          </a:p>
          <a:p>
            <a:pPr lvl="1" eaLnBrk="1" hangingPunct="1">
              <a:buSzPct val="45000"/>
              <a:buFont typeface="Arial" charset="0"/>
              <a:buNone/>
            </a:pPr>
            <a:endParaRPr lang="en-US" altLang="en-US" dirty="0">
              <a:ea typeface="ＭＳ Ｐゴシック" charset="-128"/>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Calibri" panose="020F0502020204030204" pitchFamily="34" charset="0"/>
              </a:rPr>
              <a:t>FY21 FTA Triennial Review Findings</a:t>
            </a:r>
          </a:p>
        </p:txBody>
      </p:sp>
      <p:graphicFrame>
        <p:nvGraphicFramePr>
          <p:cNvPr id="6" name="Content Placeholder 5">
            <a:extLst>
              <a:ext uri="{FF2B5EF4-FFF2-40B4-BE49-F238E27FC236}">
                <a16:creationId xmlns:a16="http://schemas.microsoft.com/office/drawing/2014/main" id="{DFAF65E9-E22C-48E3-A564-3C6C79C3016F}"/>
              </a:ext>
            </a:extLst>
          </p:cNvPr>
          <p:cNvGraphicFramePr>
            <a:graphicFrameLocks/>
          </p:cNvGraphicFramePr>
          <p:nvPr/>
        </p:nvGraphicFramePr>
        <p:xfrm>
          <a:off x="463834" y="1365349"/>
          <a:ext cx="8222966" cy="48608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81777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78D05A2-62F5-E361-A412-16C9A76D397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6" name="Object 5" hidden="1">
                        <a:extLst>
                          <a:ext uri="{FF2B5EF4-FFF2-40B4-BE49-F238E27FC236}">
                            <a16:creationId xmlns:a16="http://schemas.microsoft.com/office/drawing/2014/main" id="{878D05A2-62F5-E361-A412-16C9A76D397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b="1" dirty="0">
                <a:latin typeface="+mn-lt"/>
              </a:rPr>
              <a:t>FY21 Procurement Findings</a:t>
            </a:r>
          </a:p>
        </p:txBody>
      </p:sp>
      <p:pic>
        <p:nvPicPr>
          <p:cNvPr id="4" name="Picture 3">
            <a:extLst>
              <a:ext uri="{FF2B5EF4-FFF2-40B4-BE49-F238E27FC236}">
                <a16:creationId xmlns:a16="http://schemas.microsoft.com/office/drawing/2014/main" id="{F36366AE-E4B4-4AD2-BA38-F369D75FC373}"/>
              </a:ext>
            </a:extLst>
          </p:cNvPr>
          <p:cNvPicPr>
            <a:picLocks noChangeAspect="1"/>
          </p:cNvPicPr>
          <p:nvPr/>
        </p:nvPicPr>
        <p:blipFill>
          <a:blip r:embed="rId6"/>
          <a:stretch>
            <a:fillRect/>
          </a:stretch>
        </p:blipFill>
        <p:spPr>
          <a:xfrm>
            <a:off x="269928" y="989990"/>
            <a:ext cx="8583912" cy="5102794"/>
          </a:xfrm>
          <a:prstGeom prst="rect">
            <a:avLst/>
          </a:prstGeom>
        </p:spPr>
      </p:pic>
      <p:sp>
        <p:nvSpPr>
          <p:cNvPr id="7" name="Slide Number Placeholder 4">
            <a:extLst>
              <a:ext uri="{FF2B5EF4-FFF2-40B4-BE49-F238E27FC236}">
                <a16:creationId xmlns:a16="http://schemas.microsoft.com/office/drawing/2014/main" id="{BDBA02EB-3265-BE59-9B45-62CE23B67E9B}"/>
              </a:ext>
            </a:extLst>
          </p:cNvPr>
          <p:cNvSpPr txBox="1">
            <a:spLocks/>
          </p:cNvSpPr>
          <p:nvPr/>
        </p:nvSpPr>
        <p:spPr>
          <a:xfrm>
            <a:off x="8061325" y="6324600"/>
            <a:ext cx="1082675"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defRPr/>
            </a:pPr>
            <a:fld id="{20FDBC00-900C-45E2-B0B4-268F985CAD3F}" type="slidenum">
              <a:rPr lang="en-US" sz="1400" smtClean="0">
                <a:latin typeface="+mn-lt"/>
              </a:rPr>
              <a:pPr algn="r">
                <a:defRPr/>
              </a:pPr>
              <a:t>56</a:t>
            </a:fld>
            <a:r>
              <a:rPr lang="en-US" sz="1400" dirty="0">
                <a:latin typeface="+mn-lt"/>
              </a:rPr>
              <a:t> of 99</a:t>
            </a:r>
          </a:p>
        </p:txBody>
      </p:sp>
    </p:spTree>
    <p:extLst>
      <p:ext uri="{BB962C8B-B14F-4D97-AF65-F5344CB8AC3E}">
        <p14:creationId xmlns:p14="http://schemas.microsoft.com/office/powerpoint/2010/main" val="37637665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r>
              <a:rPr lang="en-US" dirty="0"/>
              <a:t>Number #1 Deficiency – Missing FTA Clauses</a:t>
            </a:r>
          </a:p>
          <a:p>
            <a:r>
              <a:rPr lang="en-US" dirty="0"/>
              <a:t>Issues</a:t>
            </a:r>
          </a:p>
          <a:p>
            <a:pPr lvl="1"/>
            <a:r>
              <a:rPr lang="en-US" dirty="0"/>
              <a:t>Procurement Lacks </a:t>
            </a:r>
            <a:r>
              <a:rPr lang="en-US" u="sng" dirty="0"/>
              <a:t>Any</a:t>
            </a:r>
            <a:r>
              <a:rPr lang="en-US" dirty="0"/>
              <a:t> FTA Clauses</a:t>
            </a:r>
          </a:p>
          <a:p>
            <a:pPr lvl="1"/>
            <a:r>
              <a:rPr lang="en-US" dirty="0"/>
              <a:t>Procurement Lacks </a:t>
            </a:r>
            <a:r>
              <a:rPr lang="en-US" u="sng" dirty="0"/>
              <a:t>Specific</a:t>
            </a:r>
            <a:r>
              <a:rPr lang="en-US" dirty="0"/>
              <a:t> FTA-Required Clauses</a:t>
            </a:r>
          </a:p>
          <a:p>
            <a:pPr lvl="1"/>
            <a:r>
              <a:rPr lang="en-US" dirty="0"/>
              <a:t>Failure to Recognize that Some Clauses Apply to All Procurements</a:t>
            </a:r>
          </a:p>
          <a:p>
            <a:endParaRPr lang="en-US" dirty="0"/>
          </a:p>
          <a:p>
            <a:endParaRPr lang="en-US" altLang="en-US"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Federal Clauses</a:t>
            </a:r>
          </a:p>
        </p:txBody>
      </p:sp>
    </p:spTree>
    <p:extLst>
      <p:ext uri="{BB962C8B-B14F-4D97-AF65-F5344CB8AC3E}">
        <p14:creationId xmlns:p14="http://schemas.microsoft.com/office/powerpoint/2010/main" val="38541599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r>
              <a:rPr lang="en-US" dirty="0"/>
              <a:t>Resources</a:t>
            </a:r>
          </a:p>
          <a:p>
            <a:pPr lvl="1"/>
            <a:r>
              <a:rPr lang="en-US" dirty="0"/>
              <a:t>FTA Master Agreement</a:t>
            </a:r>
          </a:p>
          <a:p>
            <a:pPr lvl="1"/>
            <a:r>
              <a:rPr lang="en-US" dirty="0"/>
              <a:t>FTA Best Practices Procurement Manual (BPPM)</a:t>
            </a:r>
          </a:p>
          <a:p>
            <a:pPr lvl="1"/>
            <a:r>
              <a:rPr lang="en-US" dirty="0"/>
              <a:t>FTA Circular 4220.1F, Appendix D-4</a:t>
            </a:r>
          </a:p>
          <a:p>
            <a:pPr lvl="1"/>
            <a:r>
              <a:rPr lang="en-US" dirty="0"/>
              <a:t>2 CFR§200.324</a:t>
            </a:r>
          </a:p>
          <a:p>
            <a:pPr lvl="1"/>
            <a:r>
              <a:rPr lang="en-US" dirty="0"/>
              <a:t>Appendix II to 2 CFR Part 200 </a:t>
            </a:r>
          </a:p>
          <a:p>
            <a:pPr lvl="1"/>
            <a:r>
              <a:rPr lang="en-US" dirty="0"/>
              <a:t>National RTAP’s Procurement Pro</a:t>
            </a:r>
          </a:p>
          <a:p>
            <a:endParaRPr lang="en-US" altLang="en-US"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Federal Clauses</a:t>
            </a:r>
          </a:p>
        </p:txBody>
      </p:sp>
    </p:spTree>
    <p:extLst>
      <p:ext uri="{BB962C8B-B14F-4D97-AF65-F5344CB8AC3E}">
        <p14:creationId xmlns:p14="http://schemas.microsoft.com/office/powerpoint/2010/main" val="27944552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r>
              <a:rPr lang="en-US" dirty="0"/>
              <a:t>Applicability</a:t>
            </a:r>
          </a:p>
          <a:p>
            <a:pPr lvl="1"/>
            <a:r>
              <a:rPr lang="en-US" dirty="0"/>
              <a:t>Clauses Must be Used in Purchases Over the Micro-Purchase Level</a:t>
            </a:r>
          </a:p>
          <a:p>
            <a:pPr lvl="2"/>
            <a:r>
              <a:rPr lang="en-US" dirty="0"/>
              <a:t>Some Construction Clauses (Davis-Bacon) Required for Lesser Amounts ($2,000+)</a:t>
            </a:r>
          </a:p>
          <a:p>
            <a:pPr lvl="2"/>
            <a:endParaRPr lang="en-US" dirty="0"/>
          </a:p>
          <a:p>
            <a:pPr lvl="1"/>
            <a:endParaRPr lang="en-US" dirty="0"/>
          </a:p>
          <a:p>
            <a:endParaRPr lang="en-US" altLang="en-US"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Federal Clauses</a:t>
            </a:r>
          </a:p>
        </p:txBody>
      </p:sp>
    </p:spTree>
    <p:extLst>
      <p:ext uri="{BB962C8B-B14F-4D97-AF65-F5344CB8AC3E}">
        <p14:creationId xmlns:p14="http://schemas.microsoft.com/office/powerpoint/2010/main" val="6059591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sz="2400" dirty="0">
                <a:latin typeface="+mn-lt"/>
              </a:rPr>
              <a:t>It is important to note that FTA recipients/subrecipients are free (and often required) to set thresholds lower than the Federal thresholds set by OMB</a:t>
            </a:r>
            <a:endParaRPr lang="en-US" sz="2400" b="1" dirty="0">
              <a:latin typeface="+mn-lt"/>
            </a:endParaRPr>
          </a:p>
          <a:p>
            <a:endParaRPr lang="en-US" sz="2400" b="1" dirty="0">
              <a:latin typeface="+mn-lt"/>
            </a:endParaRPr>
          </a:p>
          <a:p>
            <a:r>
              <a:rPr lang="en-US" sz="2400" b="1" dirty="0">
                <a:latin typeface="+mn-lt"/>
              </a:rPr>
              <a:t>For most FTA subrecipients in North Dakota, micro purchases are less than $10,000, small purchases range from $10,000 to $100,000, and formal purchases are above $100,000</a:t>
            </a:r>
          </a:p>
          <a:p>
            <a:endParaRPr lang="en-US" sz="2400" b="1" dirty="0">
              <a:latin typeface="+mn-lt"/>
            </a:endParaRPr>
          </a:p>
          <a:p>
            <a:r>
              <a:rPr lang="en-US" sz="2400" b="1" dirty="0">
                <a:latin typeface="+mn-lt"/>
              </a:rPr>
              <a:t>For most FTA subrecipients in South Dakota, micro purchases are less than $4,000, small purchases range from $4,000 to $50,000, and formal purchases are above $50,000</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New Developments: Increases to Procurement Thresholds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6</a:t>
            </a:fld>
            <a:endParaRPr lang="en-US" sz="1200" dirty="0">
              <a:latin typeface="+mj-lt"/>
            </a:endParaRPr>
          </a:p>
        </p:txBody>
      </p:sp>
    </p:spTree>
    <p:extLst>
      <p:ext uri="{BB962C8B-B14F-4D97-AF65-F5344CB8AC3E}">
        <p14:creationId xmlns:p14="http://schemas.microsoft.com/office/powerpoint/2010/main" val="145555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r>
              <a:rPr lang="en-US" dirty="0"/>
              <a:t>Best Practice Methods</a:t>
            </a:r>
          </a:p>
          <a:p>
            <a:pPr lvl="1"/>
            <a:r>
              <a:rPr lang="en-US" dirty="0"/>
              <a:t>Develop Independent Cost Estimate</a:t>
            </a:r>
          </a:p>
          <a:p>
            <a:pPr lvl="1"/>
            <a:r>
              <a:rPr lang="en-US" dirty="0"/>
              <a:t>Classify the Procurement in Accordance with FTA Defined Categories</a:t>
            </a:r>
          </a:p>
          <a:p>
            <a:pPr lvl="2"/>
            <a:r>
              <a:rPr lang="en-US" dirty="0"/>
              <a:t>Professional Services/A&amp;E</a:t>
            </a:r>
          </a:p>
          <a:p>
            <a:pPr lvl="2"/>
            <a:r>
              <a:rPr lang="en-US" dirty="0"/>
              <a:t>Operations/Management</a:t>
            </a:r>
          </a:p>
          <a:p>
            <a:pPr lvl="2"/>
            <a:r>
              <a:rPr lang="en-US" dirty="0"/>
              <a:t>Rolling Stock</a:t>
            </a:r>
          </a:p>
          <a:p>
            <a:pPr lvl="2"/>
            <a:r>
              <a:rPr lang="en-US" dirty="0"/>
              <a:t>Construction</a:t>
            </a:r>
          </a:p>
          <a:p>
            <a:pPr lvl="2"/>
            <a:r>
              <a:rPr lang="en-US" dirty="0"/>
              <a:t>Materials &amp; Supplies</a:t>
            </a:r>
          </a:p>
          <a:p>
            <a:pPr lvl="2"/>
            <a:endParaRPr lang="en-US" dirty="0"/>
          </a:p>
          <a:p>
            <a:pPr lvl="1"/>
            <a:endParaRPr lang="en-US" dirty="0"/>
          </a:p>
          <a:p>
            <a:pPr lvl="1"/>
            <a:endParaRPr lang="en-US" dirty="0"/>
          </a:p>
          <a:p>
            <a:endParaRPr lang="en-US" altLang="en-US"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Federal Clauses</a:t>
            </a:r>
          </a:p>
        </p:txBody>
      </p:sp>
    </p:spTree>
    <p:extLst>
      <p:ext uri="{BB962C8B-B14F-4D97-AF65-F5344CB8AC3E}">
        <p14:creationId xmlns:p14="http://schemas.microsoft.com/office/powerpoint/2010/main" val="36433686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r>
              <a:rPr lang="en-US" dirty="0"/>
              <a:t>Best Practice Methods</a:t>
            </a:r>
            <a:endParaRPr lang="en-US" sz="1100" dirty="0"/>
          </a:p>
          <a:p>
            <a:pPr lvl="1"/>
            <a:r>
              <a:rPr lang="en-US" dirty="0"/>
              <a:t>Use </a:t>
            </a:r>
            <a:r>
              <a:rPr lang="en-US" dirty="0" err="1"/>
              <a:t>ProcurementPro</a:t>
            </a:r>
            <a:r>
              <a:rPr lang="en-US" dirty="0"/>
              <a:t> Tool</a:t>
            </a:r>
          </a:p>
          <a:p>
            <a:pPr lvl="1"/>
            <a:r>
              <a:rPr lang="en-US" dirty="0"/>
              <a:t>Avoid “Shotgun” Approach (e.g., Copying and Pasting All FTA Third Party Clauses, Even When They Do Not Apply)</a:t>
            </a:r>
          </a:p>
          <a:p>
            <a:pPr lvl="1"/>
            <a:endParaRPr lang="en-US" dirty="0"/>
          </a:p>
          <a:p>
            <a:pPr lvl="1"/>
            <a:endParaRPr lang="en-US" dirty="0"/>
          </a:p>
          <a:p>
            <a:pPr lvl="2"/>
            <a:endParaRPr lang="en-US" dirty="0"/>
          </a:p>
          <a:p>
            <a:pPr lvl="1"/>
            <a:endParaRPr lang="en-US" dirty="0"/>
          </a:p>
          <a:p>
            <a:pPr lvl="1"/>
            <a:endParaRPr lang="en-US" dirty="0"/>
          </a:p>
          <a:p>
            <a:endParaRPr lang="en-US" altLang="en-US"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Federal Clauses</a:t>
            </a:r>
          </a:p>
        </p:txBody>
      </p:sp>
    </p:spTree>
    <p:extLst>
      <p:ext uri="{BB962C8B-B14F-4D97-AF65-F5344CB8AC3E}">
        <p14:creationId xmlns:p14="http://schemas.microsoft.com/office/powerpoint/2010/main" val="11914070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r>
              <a:rPr lang="en-US" dirty="0"/>
              <a:t>Best Practice Methods</a:t>
            </a:r>
          </a:p>
          <a:p>
            <a:pPr lvl="1"/>
            <a:r>
              <a:rPr lang="en-US" dirty="0"/>
              <a:t>Include All Applicable Clauses in the Solicitation Documents</a:t>
            </a:r>
          </a:p>
          <a:p>
            <a:pPr lvl="1"/>
            <a:endParaRPr lang="en-US" dirty="0"/>
          </a:p>
          <a:p>
            <a:pPr lvl="1"/>
            <a:r>
              <a:rPr lang="en-US" dirty="0"/>
              <a:t>Do Not</a:t>
            </a:r>
          </a:p>
          <a:p>
            <a:pPr lvl="2"/>
            <a:r>
              <a:rPr lang="en-US" dirty="0"/>
              <a:t>Incorporate by Reference</a:t>
            </a:r>
          </a:p>
          <a:p>
            <a:pPr lvl="2"/>
            <a:r>
              <a:rPr lang="en-US" dirty="0"/>
              <a:t>Simply Refer to the Master Agreement</a:t>
            </a:r>
          </a:p>
          <a:p>
            <a:pPr lvl="1"/>
            <a:endParaRPr lang="en-US" dirty="0"/>
          </a:p>
          <a:p>
            <a:pPr lvl="1"/>
            <a:endParaRPr lang="en-US" dirty="0"/>
          </a:p>
          <a:p>
            <a:endParaRPr lang="en-US" altLang="en-US"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Federal Clauses</a:t>
            </a:r>
          </a:p>
        </p:txBody>
      </p:sp>
    </p:spTree>
    <p:extLst>
      <p:ext uri="{BB962C8B-B14F-4D97-AF65-F5344CB8AC3E}">
        <p14:creationId xmlns:p14="http://schemas.microsoft.com/office/powerpoint/2010/main" val="29515409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r>
              <a:rPr lang="en-US" dirty="0"/>
              <a:t>No. #2 Issue – Lacking Required Cost/Price Analysis </a:t>
            </a:r>
          </a:p>
          <a:p>
            <a:pPr lvl="1"/>
            <a:r>
              <a:rPr lang="en-US" dirty="0"/>
              <a:t>Major Regulatory Change with 2 CFR§200.323(a)</a:t>
            </a:r>
          </a:p>
          <a:p>
            <a:pPr lvl="2"/>
            <a:r>
              <a:rPr lang="en-US" dirty="0"/>
              <a:t>Required for Procurements Over the Simplified Acquisition Threshold</a:t>
            </a:r>
          </a:p>
          <a:p>
            <a:pPr lvl="2"/>
            <a:r>
              <a:rPr lang="en-US" dirty="0"/>
              <a:t>FTA Circular 4220.1F States Such Analysis is Required for Every Procurement</a:t>
            </a:r>
          </a:p>
          <a:p>
            <a:pPr lvl="1"/>
            <a:r>
              <a:rPr lang="en-US" dirty="0"/>
              <a:t>Issue: Procurement File Lacks Documentation that the Required Analysis Was Performed</a:t>
            </a:r>
          </a:p>
          <a:p>
            <a:endParaRPr lang="en-US" dirty="0"/>
          </a:p>
          <a:p>
            <a:endParaRPr lang="en-US" altLang="en-US"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Cost/Price Analysis</a:t>
            </a:r>
          </a:p>
        </p:txBody>
      </p:sp>
    </p:spTree>
    <p:extLst>
      <p:ext uri="{BB962C8B-B14F-4D97-AF65-F5344CB8AC3E}">
        <p14:creationId xmlns:p14="http://schemas.microsoft.com/office/powerpoint/2010/main" val="14630373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r>
              <a:rPr lang="en-US" dirty="0"/>
              <a:t>Price Analysis</a:t>
            </a:r>
          </a:p>
          <a:p>
            <a:pPr lvl="1"/>
            <a:r>
              <a:rPr lang="en-US" dirty="0"/>
              <a:t>Adequate Price Competition</a:t>
            </a:r>
          </a:p>
          <a:p>
            <a:pPr lvl="2"/>
            <a:r>
              <a:rPr lang="en-US" dirty="0"/>
              <a:t>Conditions</a:t>
            </a:r>
          </a:p>
          <a:p>
            <a:pPr lvl="3"/>
            <a:r>
              <a:rPr lang="en-US" sz="2400" dirty="0"/>
              <a:t>Two or More Offerors that Meet the Requirements of the Solicitation</a:t>
            </a:r>
          </a:p>
          <a:p>
            <a:pPr lvl="3"/>
            <a:r>
              <a:rPr lang="en-US" sz="2400" dirty="0"/>
              <a:t>Determination of Responsibility</a:t>
            </a:r>
          </a:p>
          <a:p>
            <a:pPr lvl="3"/>
            <a:r>
              <a:rPr lang="en-US" sz="2400" dirty="0"/>
              <a:t>Pricing is Responsive to Terms of the Solicitation</a:t>
            </a:r>
          </a:p>
          <a:p>
            <a:pPr lvl="1"/>
            <a:endParaRPr lang="en-US" dirty="0"/>
          </a:p>
          <a:p>
            <a:endParaRPr lang="en-US" altLang="en-US"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Price Analysis</a:t>
            </a:r>
          </a:p>
        </p:txBody>
      </p:sp>
    </p:spTree>
    <p:extLst>
      <p:ext uri="{BB962C8B-B14F-4D97-AF65-F5344CB8AC3E}">
        <p14:creationId xmlns:p14="http://schemas.microsoft.com/office/powerpoint/2010/main" val="32906611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r>
              <a:rPr lang="en-US" dirty="0"/>
              <a:t>Cost Analysis</a:t>
            </a:r>
          </a:p>
          <a:p>
            <a:pPr lvl="1"/>
            <a:r>
              <a:rPr lang="en-US" altLang="en-US" dirty="0"/>
              <a:t>Admittedly, More Complex and Time-Consuming that Price Analysis</a:t>
            </a:r>
          </a:p>
          <a:p>
            <a:pPr lvl="2"/>
            <a:r>
              <a:rPr lang="en-US" altLang="en-US" dirty="0"/>
              <a:t>Review and Evaluation of the Separate Cost Elements and Profit in an Offeror’s Proposal </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Cost Analysis</a:t>
            </a:r>
          </a:p>
        </p:txBody>
      </p:sp>
    </p:spTree>
    <p:extLst>
      <p:ext uri="{BB962C8B-B14F-4D97-AF65-F5344CB8AC3E}">
        <p14:creationId xmlns:p14="http://schemas.microsoft.com/office/powerpoint/2010/main" val="39820067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r>
              <a:rPr lang="en-US" dirty="0"/>
              <a:t>Issue: Transit Agency Fails to Conduct Cost Analysis in Other Situations Where it is Required</a:t>
            </a:r>
          </a:p>
          <a:p>
            <a:pPr lvl="1"/>
            <a:r>
              <a:rPr lang="en-US" dirty="0"/>
              <a:t>Contract Modifications</a:t>
            </a:r>
          </a:p>
          <a:p>
            <a:pPr lvl="1"/>
            <a:r>
              <a:rPr lang="en-US" dirty="0"/>
              <a:t>Competition is Inadequate (Sole Source, Single Bid)</a:t>
            </a:r>
          </a:p>
          <a:p>
            <a:pPr lvl="1"/>
            <a:r>
              <a:rPr lang="en-US" dirty="0"/>
              <a:t>Sole Source (Unless “Reasonableness” Can be Established)</a:t>
            </a:r>
          </a:p>
          <a:p>
            <a:pPr lvl="1"/>
            <a:r>
              <a:rPr lang="en-US" dirty="0"/>
              <a:t>Change Orders</a:t>
            </a:r>
          </a:p>
          <a:p>
            <a:endParaRPr lang="en-US" dirty="0"/>
          </a:p>
          <a:p>
            <a:endParaRPr lang="en-US" altLang="en-US"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Cost Analysis</a:t>
            </a:r>
          </a:p>
        </p:txBody>
      </p:sp>
    </p:spTree>
    <p:extLst>
      <p:ext uri="{BB962C8B-B14F-4D97-AF65-F5344CB8AC3E}">
        <p14:creationId xmlns:p14="http://schemas.microsoft.com/office/powerpoint/2010/main" val="32085680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r>
              <a:rPr lang="en-US" dirty="0"/>
              <a:t>No. #3 Issue – Lacking Independent Cost Estimate (ICE)</a:t>
            </a:r>
          </a:p>
          <a:p>
            <a:pPr lvl="1"/>
            <a:r>
              <a:rPr lang="en-US" dirty="0"/>
              <a:t>Issue</a:t>
            </a:r>
          </a:p>
          <a:p>
            <a:pPr lvl="2"/>
            <a:r>
              <a:rPr lang="en-US" dirty="0"/>
              <a:t>ICE Not Prepared</a:t>
            </a:r>
          </a:p>
          <a:p>
            <a:pPr lvl="2"/>
            <a:r>
              <a:rPr lang="en-US" dirty="0"/>
              <a:t>ICE Not Prepared Prior to the Receipt of Bids or Proposals</a:t>
            </a:r>
          </a:p>
          <a:p>
            <a:pPr lvl="2"/>
            <a:r>
              <a:rPr lang="en-US" dirty="0"/>
              <a:t>ICE Lacks Independence</a:t>
            </a:r>
          </a:p>
          <a:p>
            <a:pPr lvl="3"/>
            <a:r>
              <a:rPr lang="en-US" sz="2400" dirty="0"/>
              <a:t>ICE Predicated on Cost Quote from a Single Vendor</a:t>
            </a:r>
          </a:p>
          <a:p>
            <a:pPr lvl="2"/>
            <a:endParaRPr lang="en-US"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Independent Cost Estimate</a:t>
            </a:r>
          </a:p>
        </p:txBody>
      </p:sp>
    </p:spTree>
    <p:extLst>
      <p:ext uri="{BB962C8B-B14F-4D97-AF65-F5344CB8AC3E}">
        <p14:creationId xmlns:p14="http://schemas.microsoft.com/office/powerpoint/2010/main" val="17370213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r>
              <a:rPr lang="en-US" dirty="0"/>
              <a:t>Best Practices</a:t>
            </a:r>
          </a:p>
          <a:p>
            <a:pPr lvl="1"/>
            <a:r>
              <a:rPr lang="en-US" dirty="0"/>
              <a:t>Adopt Procurement Policies that Incorporate the Development of the ICE as Integral Element of the Procurement Process</a:t>
            </a:r>
          </a:p>
          <a:p>
            <a:pPr lvl="1"/>
            <a:r>
              <a:rPr lang="en-US" dirty="0"/>
              <a:t>Conduct Requisite Market Research</a:t>
            </a:r>
          </a:p>
          <a:p>
            <a:pPr lvl="1"/>
            <a:r>
              <a:rPr lang="en-US" dirty="0"/>
              <a:t>Ensure the ICE is Documented </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Independent Cost Estimate</a:t>
            </a:r>
          </a:p>
        </p:txBody>
      </p:sp>
    </p:spTree>
    <p:extLst>
      <p:ext uri="{BB962C8B-B14F-4D97-AF65-F5344CB8AC3E}">
        <p14:creationId xmlns:p14="http://schemas.microsoft.com/office/powerpoint/2010/main" val="8833508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lIns="101600" tIns="50800" rIns="101600" bIns="50800"/>
          <a:lstStyle/>
          <a:p>
            <a:pPr marL="4763" lvl="1" indent="-4763" algn="ctr" eaLnBrk="1" hangingPunct="1">
              <a:spcBef>
                <a:spcPts val="0"/>
              </a:spcBef>
              <a:buFont typeface="Arial" pitchFamily="34" charset="0"/>
              <a:buNone/>
              <a:defRPr/>
            </a:pPr>
            <a:r>
              <a:rPr lang="en-US" sz="2800" dirty="0">
                <a:ea typeface="ＭＳ Ｐゴシック" pitchFamily="34" charset="-128"/>
                <a:cs typeface="Times New Roman" pitchFamily="18" charset="0"/>
              </a:rPr>
              <a:t>Greg Harnett, Senior Associate</a:t>
            </a:r>
          </a:p>
          <a:p>
            <a:pPr marL="4763" lvl="1" indent="-4763" algn="ctr" eaLnBrk="1" hangingPunct="1">
              <a:spcBef>
                <a:spcPts val="0"/>
              </a:spcBef>
              <a:buFont typeface="Arial" pitchFamily="34" charset="0"/>
              <a:buNone/>
              <a:defRPr/>
            </a:pPr>
            <a:r>
              <a:rPr lang="en-US" sz="2800" dirty="0">
                <a:ea typeface="ＭＳ Ｐゴシック" pitchFamily="34" charset="-128"/>
                <a:cs typeface="Times New Roman" pitchFamily="18" charset="0"/>
              </a:rPr>
              <a:t>RLS &amp; Associates, Inc.</a:t>
            </a:r>
          </a:p>
          <a:p>
            <a:pPr marL="4763" lvl="1" indent="-4763" algn="ctr" eaLnBrk="1" hangingPunct="1">
              <a:spcBef>
                <a:spcPts val="0"/>
              </a:spcBef>
              <a:buFont typeface="Arial" pitchFamily="34" charset="0"/>
              <a:buNone/>
              <a:defRPr/>
            </a:pPr>
            <a:endParaRPr lang="en-US" sz="1200" dirty="0">
              <a:ea typeface="ＭＳ Ｐゴシック" pitchFamily="34" charset="-128"/>
              <a:cs typeface="Times New Roman" pitchFamily="18" charset="0"/>
            </a:endParaRPr>
          </a:p>
          <a:p>
            <a:pPr marL="4763" lvl="1" indent="-4763" algn="ctr" eaLnBrk="1" hangingPunct="1">
              <a:spcBef>
                <a:spcPts val="0"/>
              </a:spcBef>
              <a:buFont typeface="Arial" pitchFamily="34" charset="0"/>
              <a:buNone/>
              <a:defRPr/>
            </a:pPr>
            <a:r>
              <a:rPr lang="en-US" dirty="0">
                <a:ea typeface="ＭＳ Ｐゴシック" pitchFamily="34" charset="-128"/>
                <a:cs typeface="Times New Roman" pitchFamily="18" charset="0"/>
              </a:rPr>
              <a:t>Corporate:</a:t>
            </a:r>
          </a:p>
          <a:p>
            <a:pPr marL="4763" lvl="1" indent="-4763" algn="ctr" eaLnBrk="1" hangingPunct="1">
              <a:spcBef>
                <a:spcPts val="0"/>
              </a:spcBef>
              <a:buFont typeface="Arial" pitchFamily="34" charset="0"/>
              <a:buNone/>
              <a:defRPr/>
            </a:pPr>
            <a:r>
              <a:rPr lang="en-US" sz="2400" dirty="0">
                <a:ea typeface="ＭＳ Ｐゴシック" pitchFamily="34" charset="-128"/>
                <a:cs typeface="Times New Roman" pitchFamily="18" charset="0"/>
              </a:rPr>
              <a:t>3131 S. Dixie Highway, Suite 545</a:t>
            </a:r>
          </a:p>
          <a:p>
            <a:pPr marL="4763" lvl="1" indent="-4763" algn="ctr" eaLnBrk="1" hangingPunct="1">
              <a:spcBef>
                <a:spcPts val="0"/>
              </a:spcBef>
              <a:buFont typeface="Arial" pitchFamily="34" charset="0"/>
              <a:buNone/>
              <a:defRPr/>
            </a:pPr>
            <a:r>
              <a:rPr lang="en-US" sz="2400" dirty="0">
                <a:ea typeface="ＭＳ Ｐゴシック" pitchFamily="34" charset="-128"/>
                <a:cs typeface="Times New Roman" pitchFamily="18" charset="0"/>
              </a:rPr>
              <a:t>Dayton, OH 45439</a:t>
            </a:r>
          </a:p>
          <a:p>
            <a:pPr marL="4763" lvl="1" indent="-4763" algn="ctr" eaLnBrk="1" hangingPunct="1">
              <a:spcBef>
                <a:spcPts val="0"/>
              </a:spcBef>
              <a:buFont typeface="Arial" pitchFamily="34" charset="0"/>
              <a:buNone/>
              <a:defRPr/>
            </a:pPr>
            <a:r>
              <a:rPr lang="en-US" sz="2400" dirty="0">
                <a:ea typeface="ＭＳ Ｐゴシック" pitchFamily="34" charset="-128"/>
                <a:cs typeface="Times New Roman" pitchFamily="18" charset="0"/>
              </a:rPr>
              <a:t>(936) 299-5007</a:t>
            </a:r>
          </a:p>
          <a:p>
            <a:pPr marL="4763" lvl="1" indent="-4763" algn="ctr" eaLnBrk="1" hangingPunct="1">
              <a:spcBef>
                <a:spcPts val="0"/>
              </a:spcBef>
              <a:buFont typeface="Arial" pitchFamily="34" charset="0"/>
              <a:buNone/>
              <a:defRPr/>
            </a:pPr>
            <a:endParaRPr lang="en-US" sz="1100" dirty="0">
              <a:ea typeface="ＭＳ Ｐゴシック" pitchFamily="34" charset="-128"/>
              <a:cs typeface="Times New Roman" pitchFamily="18" charset="0"/>
            </a:endParaRPr>
          </a:p>
          <a:p>
            <a:pPr marL="4763" lvl="1" indent="-4763" algn="ctr" eaLnBrk="1" hangingPunct="1">
              <a:spcBef>
                <a:spcPts val="0"/>
              </a:spcBef>
              <a:buFont typeface="Arial" pitchFamily="34" charset="0"/>
              <a:buNone/>
              <a:defRPr/>
            </a:pPr>
            <a:r>
              <a:rPr lang="en-US" sz="2400" dirty="0">
                <a:ea typeface="ＭＳ Ｐゴシック" pitchFamily="34" charset="-128"/>
                <a:cs typeface="Times New Roman" pitchFamily="18" charset="0"/>
                <a:hlinkClick r:id="rId3"/>
              </a:rPr>
              <a:t>gharnett@rlsandassoc.com</a:t>
            </a:r>
            <a:r>
              <a:rPr lang="en-US" sz="2400" dirty="0">
                <a:ea typeface="ＭＳ Ｐゴシック" pitchFamily="34" charset="-128"/>
                <a:cs typeface="Times New Roman" pitchFamily="18" charset="0"/>
              </a:rPr>
              <a:t> </a:t>
            </a:r>
          </a:p>
          <a:p>
            <a:pPr marL="457200" lvl="1" indent="0" eaLnBrk="1" hangingPunct="1">
              <a:buNone/>
            </a:pPr>
            <a:endParaRPr lang="en-US" dirty="0"/>
          </a:p>
          <a:p>
            <a:pPr lvl="1" eaLnBrk="1" hangingPunct="1"/>
            <a:endParaRPr lang="en-US" dirty="0"/>
          </a:p>
          <a:p>
            <a:pPr marL="457200" lvl="1" indent="0">
              <a:buNone/>
            </a:pPr>
            <a:endParaRPr lang="en-US" altLang="en-US" sz="2800" dirty="0"/>
          </a:p>
          <a:p>
            <a:pPr lvl="2"/>
            <a:endParaRPr lang="en-US" altLang="en-US" dirty="0"/>
          </a:p>
          <a:p>
            <a:pPr lvl="1"/>
            <a:endParaRPr lang="en-US" altLang="en-US" dirty="0"/>
          </a:p>
          <a:p>
            <a:pPr lvl="3"/>
            <a:endParaRPr lang="en-US" altLang="en-US" sz="2000" dirty="0"/>
          </a:p>
        </p:txBody>
      </p:sp>
      <p:sp>
        <p:nvSpPr>
          <p:cNvPr id="8" name="Slide Number Placeholder 4"/>
          <p:cNvSpPr>
            <a:spLocks noGrp="1"/>
          </p:cNvSpPr>
          <p:nvPr>
            <p:ph type="sldNum" sz="quarter" idx="4294967295"/>
          </p:nvPr>
        </p:nvSpPr>
        <p:spPr>
          <a:xfrm>
            <a:off x="8061325" y="6324600"/>
            <a:ext cx="1082675" cy="365125"/>
          </a:xfrm>
          <a:prstGeom prst="rect">
            <a:avLst/>
          </a:prstGeom>
        </p:spPr>
        <p:txBody>
          <a:bodyPr/>
          <a:lstStyle/>
          <a:p>
            <a:pPr algn="r">
              <a:defRPr/>
            </a:pPr>
            <a:fld id="{20FDBC00-900C-45E2-B0B4-268F985CAD3F}" type="slidenum">
              <a:rPr lang="en-US" sz="1200" smtClean="0">
                <a:latin typeface="+mj-lt"/>
              </a:rPr>
              <a:t>69</a:t>
            </a:fld>
            <a:endParaRPr lang="en-US" sz="1200" dirty="0">
              <a:latin typeface="+mj-lt"/>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Presenter</a:t>
            </a:r>
          </a:p>
        </p:txBody>
      </p:sp>
    </p:spTree>
    <p:extLst>
      <p:ext uri="{BB962C8B-B14F-4D97-AF65-F5344CB8AC3E}">
        <p14:creationId xmlns:p14="http://schemas.microsoft.com/office/powerpoint/2010/main" val="1654438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711004"/>
            <a:ext cx="7772400" cy="2232480"/>
          </a:xfrm>
        </p:spPr>
        <p:txBody>
          <a:bodyPr/>
          <a:lstStyle/>
          <a:p>
            <a:r>
              <a:rPr lang="en-US" b="1" dirty="0">
                <a:latin typeface="+mn-lt"/>
              </a:rPr>
              <a:t>Micro Purchases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sz="2800" b="1" dirty="0">
                <a:latin typeface="+mn-lt"/>
              </a:rPr>
              <a:t>Micro Purchases (less than $10,000 for ND; less than $4,000 for SD)</a:t>
            </a:r>
          </a:p>
          <a:p>
            <a:pPr lvl="1"/>
            <a:r>
              <a:rPr lang="en-US" sz="2400" dirty="0">
                <a:latin typeface="+mn-lt"/>
              </a:rPr>
              <a:t>FTA’s only documentation requirement for micro purchases is a determination that the price is fair and reasonable as well as a basis for this determination</a:t>
            </a:r>
          </a:p>
          <a:p>
            <a:pPr lvl="1"/>
            <a:r>
              <a:rPr lang="en-US" sz="2400" dirty="0">
                <a:latin typeface="+mn-lt"/>
              </a:rPr>
              <a:t>To the extent practicable, recipients must distribute micro purchases equitably among qualified suppliers</a:t>
            </a:r>
          </a:p>
          <a:p>
            <a:pPr lvl="1"/>
            <a:r>
              <a:rPr lang="en-US" sz="2400" dirty="0">
                <a:latin typeface="+mn-lt"/>
              </a:rPr>
              <a:t>Recipients may not divide or reduce the size of procurements to avoid the additional procurement requirements applicable to larger acquisitions (this is also applicable to small purchases)</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Micro Purchases: Overview</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8</a:t>
            </a:fld>
            <a:endParaRPr lang="en-US" sz="1200" dirty="0">
              <a:latin typeface="+mj-lt"/>
            </a:endParaRPr>
          </a:p>
        </p:txBody>
      </p:sp>
    </p:spTree>
    <p:extLst>
      <p:ext uri="{BB962C8B-B14F-4D97-AF65-F5344CB8AC3E}">
        <p14:creationId xmlns:p14="http://schemas.microsoft.com/office/powerpoint/2010/main" val="274911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11DBCBB2-FB32-4251-B477-F1FB43587335}"/>
              </a:ext>
            </a:extLst>
          </p:cNvPr>
          <p:cNvPicPr>
            <a:picLocks noGrp="1" noChangeAspect="1"/>
          </p:cNvPicPr>
          <p:nvPr>
            <p:ph sz="half" idx="1"/>
          </p:nvPr>
        </p:nvPicPr>
        <p:blipFill>
          <a:blip r:embed="rId3"/>
          <a:stretch>
            <a:fillRect/>
          </a:stretch>
        </p:blipFill>
        <p:spPr>
          <a:xfrm>
            <a:off x="1120643" y="1641782"/>
            <a:ext cx="6991614" cy="4444386"/>
          </a:xfrm>
          <a:prstGeom prst="rect">
            <a:avLst/>
          </a:prstGeom>
          <a:ln>
            <a:noFill/>
          </a:ln>
          <a:effectLst>
            <a:outerShdw blurRad="292100" dist="139700" dir="2700000" algn="tl" rotWithShape="0">
              <a:srgbClr val="333333">
                <a:alpha val="65000"/>
              </a:srgbClr>
            </a:outerShdw>
          </a:effectLst>
        </p:spPr>
      </p:pic>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Micro Purchases: Tools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200" smtClean="0">
                <a:latin typeface="+mj-lt"/>
              </a:rPr>
              <a:t>9</a:t>
            </a:fld>
            <a:endParaRPr lang="en-US" sz="1200" dirty="0">
              <a:latin typeface="+mj-lt"/>
            </a:endParaRPr>
          </a:p>
        </p:txBody>
      </p:sp>
      <p:cxnSp>
        <p:nvCxnSpPr>
          <p:cNvPr id="4" name="Straight Arrow Connector 3">
            <a:extLst>
              <a:ext uri="{FF2B5EF4-FFF2-40B4-BE49-F238E27FC236}">
                <a16:creationId xmlns:a16="http://schemas.microsoft.com/office/drawing/2014/main" id="{EECA9D27-67C0-2717-08A5-7BF97692CD67}"/>
              </a:ext>
            </a:extLst>
          </p:cNvPr>
          <p:cNvCxnSpPr>
            <a:cxnSpLocks/>
          </p:cNvCxnSpPr>
          <p:nvPr/>
        </p:nvCxnSpPr>
        <p:spPr>
          <a:xfrm>
            <a:off x="6460435" y="2078270"/>
            <a:ext cx="636104" cy="2474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E35E011F-A047-382B-4525-AEB1535E5424}"/>
              </a:ext>
            </a:extLst>
          </p:cNvPr>
          <p:cNvSpPr/>
          <p:nvPr/>
        </p:nvSpPr>
        <p:spPr>
          <a:xfrm>
            <a:off x="7179980" y="2067232"/>
            <a:ext cx="1610139" cy="14247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$4,000 for SD subrecipients</a:t>
            </a:r>
          </a:p>
        </p:txBody>
      </p:sp>
    </p:spTree>
    <p:extLst>
      <p:ext uri="{BB962C8B-B14F-4D97-AF65-F5344CB8AC3E}">
        <p14:creationId xmlns:p14="http://schemas.microsoft.com/office/powerpoint/2010/main" val="310121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LS Powerpoint with Instru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RLS Powerpoint with Instructions</Template>
  <TotalTime>963</TotalTime>
  <Pages>36</Pages>
  <Words>3595</Words>
  <Application>Microsoft Office PowerPoint</Application>
  <PresentationFormat>Letter Paper (8.5x11 in)</PresentationFormat>
  <Paragraphs>525</Paragraphs>
  <Slides>69</Slides>
  <Notes>63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7" baseType="lpstr">
      <vt:lpstr>Times New Roman</vt:lpstr>
      <vt:lpstr>Wingdings</vt:lpstr>
      <vt:lpstr>Cambria</vt:lpstr>
      <vt:lpstr>Courier New</vt:lpstr>
      <vt:lpstr>Arial</vt:lpstr>
      <vt:lpstr>Calibri</vt:lpstr>
      <vt:lpstr>RLS Powerpoint with Instructions</vt:lpstr>
      <vt:lpstr>think-cell Slide</vt:lpstr>
      <vt:lpstr>       FTA Procurement Training</vt:lpstr>
      <vt:lpstr>PowerPoint Presentation</vt:lpstr>
      <vt:lpstr>PowerPoint Presentation</vt:lpstr>
      <vt:lpstr>New Developments in Procurement Compliance</vt:lpstr>
      <vt:lpstr>PowerPoint Presentation</vt:lpstr>
      <vt:lpstr>PowerPoint Presentation</vt:lpstr>
      <vt:lpstr>Micro Purchases</vt:lpstr>
      <vt:lpstr>PowerPoint Presentation</vt:lpstr>
      <vt:lpstr>PowerPoint Presentation</vt:lpstr>
      <vt:lpstr>Small Purchases (AKA Simplified Acquisitions)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Formal Purchases</vt:lpstr>
      <vt:lpstr>PowerPoint Presentation</vt:lpstr>
      <vt:lpstr>PowerPoint Presentation</vt:lpstr>
      <vt:lpstr>PowerPoint Presentation</vt:lpstr>
      <vt:lpstr>Non-Competitive Procurements</vt:lpstr>
      <vt:lpstr>PowerPoint Presentation</vt:lpstr>
      <vt:lpstr>PowerPoint Presentation</vt:lpstr>
      <vt:lpstr>PowerPoint Presentation</vt:lpstr>
      <vt:lpstr>PowerPoint Presentation</vt:lpstr>
      <vt:lpstr>Joint and “Piggyback” Procurements</vt:lpstr>
      <vt:lpstr>PowerPoint Presentation</vt:lpstr>
      <vt:lpstr>PowerPoint Presentation</vt:lpstr>
      <vt:lpstr>Rolling Stock Procurements</vt:lpstr>
      <vt:lpstr>PowerPoint Presentation</vt:lpstr>
      <vt:lpstr>PowerPoint Presentation</vt:lpstr>
      <vt:lpstr>Disposition of FTA-funded Vehicles</vt:lpstr>
      <vt:lpstr>Disposition of FTA-funded Vehicles</vt:lpstr>
      <vt:lpstr>Determining the Useful Life</vt:lpstr>
      <vt:lpstr> Disposition After the End of Useful Life</vt:lpstr>
      <vt:lpstr> Disposition Before the End of Useful Life</vt:lpstr>
      <vt:lpstr>Disposition Before the End of Useful Life</vt:lpstr>
      <vt:lpstr>Disposition Before the End of Useful Life</vt:lpstr>
      <vt:lpstr>Procurement Policy</vt:lpstr>
      <vt:lpstr>PowerPoint Presentation</vt:lpstr>
      <vt:lpstr>PowerPoint Presentation</vt:lpstr>
      <vt:lpstr>PowerPoint Presentation</vt:lpstr>
      <vt:lpstr>Common Procurement Findings and How to Avoid Them</vt:lpstr>
      <vt:lpstr>PowerPoint Presentation</vt:lpstr>
      <vt:lpstr>Comprehensive Review Areas</vt:lpstr>
      <vt:lpstr>PowerPoint Presentation</vt:lpstr>
      <vt:lpstr>FY21 Procurement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FTA Drug &amp; Alcohol Presentation, 4/20/98</dc:title>
  <dc:subject>FTA Drug &amp; Alcohol Training</dc:subject>
  <dc:creator>Todd Lenz (for Robbie Sarles)</dc:creator>
  <cp:lastModifiedBy>Greg Harnett</cp:lastModifiedBy>
  <cp:revision>1488</cp:revision>
  <cp:lastPrinted>2021-07-26T20:17:43Z</cp:lastPrinted>
  <dcterms:created xsi:type="dcterms:W3CDTF">1998-08-05T15:55:40Z</dcterms:created>
  <dcterms:modified xsi:type="dcterms:W3CDTF">2023-09-21T14:12:18Z</dcterms:modified>
</cp:coreProperties>
</file>